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6" r:id="rId1"/>
  </p:sldMasterIdLst>
  <p:notesMasterIdLst>
    <p:notesMasterId r:id="rId68"/>
  </p:notesMasterIdLst>
  <p:sldIdLst>
    <p:sldId id="256" r:id="rId2"/>
    <p:sldId id="269" r:id="rId3"/>
    <p:sldId id="260" r:id="rId4"/>
    <p:sldId id="377" r:id="rId5"/>
    <p:sldId id="378" r:id="rId6"/>
    <p:sldId id="314" r:id="rId7"/>
    <p:sldId id="316" r:id="rId8"/>
    <p:sldId id="321" r:id="rId9"/>
    <p:sldId id="326" r:id="rId10"/>
    <p:sldId id="261" r:id="rId11"/>
    <p:sldId id="259" r:id="rId12"/>
    <p:sldId id="291" r:id="rId13"/>
    <p:sldId id="315" r:id="rId14"/>
    <p:sldId id="262" r:id="rId15"/>
    <p:sldId id="292" r:id="rId16"/>
    <p:sldId id="370" r:id="rId17"/>
    <p:sldId id="374" r:id="rId18"/>
    <p:sldId id="373" r:id="rId19"/>
    <p:sldId id="372" r:id="rId20"/>
    <p:sldId id="371" r:id="rId21"/>
    <p:sldId id="279" r:id="rId22"/>
    <p:sldId id="324" r:id="rId23"/>
    <p:sldId id="328" r:id="rId24"/>
    <p:sldId id="280" r:id="rId25"/>
    <p:sldId id="330" r:id="rId26"/>
    <p:sldId id="331" r:id="rId27"/>
    <p:sldId id="335" r:id="rId28"/>
    <p:sldId id="333" r:id="rId29"/>
    <p:sldId id="336" r:id="rId30"/>
    <p:sldId id="337" r:id="rId31"/>
    <p:sldId id="281" r:id="rId32"/>
    <p:sldId id="338" r:id="rId33"/>
    <p:sldId id="340" r:id="rId34"/>
    <p:sldId id="339" r:id="rId35"/>
    <p:sldId id="342" r:id="rId36"/>
    <p:sldId id="344" r:id="rId37"/>
    <p:sldId id="343" r:id="rId38"/>
    <p:sldId id="296" r:id="rId39"/>
    <p:sldId id="295" r:id="rId40"/>
    <p:sldId id="293" r:id="rId41"/>
    <p:sldId id="361" r:id="rId42"/>
    <p:sldId id="357" r:id="rId43"/>
    <p:sldId id="360" r:id="rId44"/>
    <p:sldId id="359" r:id="rId45"/>
    <p:sldId id="358" r:id="rId46"/>
    <p:sldId id="356" r:id="rId47"/>
    <p:sldId id="368" r:id="rId48"/>
    <p:sldId id="362" r:id="rId49"/>
    <p:sldId id="367" r:id="rId50"/>
    <p:sldId id="366" r:id="rId51"/>
    <p:sldId id="365" r:id="rId52"/>
    <p:sldId id="364" r:id="rId53"/>
    <p:sldId id="350" r:id="rId54"/>
    <p:sldId id="369" r:id="rId55"/>
    <p:sldId id="300" r:id="rId56"/>
    <p:sldId id="320" r:id="rId57"/>
    <p:sldId id="313" r:id="rId58"/>
    <p:sldId id="302" r:id="rId59"/>
    <p:sldId id="351" r:id="rId60"/>
    <p:sldId id="304" r:id="rId61"/>
    <p:sldId id="352" r:id="rId62"/>
    <p:sldId id="354" r:id="rId63"/>
    <p:sldId id="353" r:id="rId64"/>
    <p:sldId id="310" r:id="rId65"/>
    <p:sldId id="312" r:id="rId66"/>
    <p:sldId id="266" r:id="rId6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9"/>
      <p:bold r:id="rId70"/>
      <p:italic r:id="rId71"/>
      <p:boldItalic r:id="rId72"/>
    </p:embeddedFont>
    <p:embeddedFont>
      <p:font typeface="Roboto Light" panose="02000000000000000000" pitchFamily="2" charset="0"/>
      <p:regular r:id="rId73"/>
      <p:bold r:id="rId74"/>
      <p:italic r:id="rId75"/>
      <p:boldItalic r:id="rId76"/>
    </p:embeddedFont>
    <p:embeddedFont>
      <p:font typeface="Roboto Medium" panose="02000000000000000000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6E8"/>
    <a:srgbClr val="ADADAD"/>
    <a:srgbClr val="EF8600"/>
    <a:srgbClr val="D1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93"/>
    <p:restoredTop sz="88283"/>
  </p:normalViewPr>
  <p:slideViewPr>
    <p:cSldViewPr>
      <p:cViewPr>
        <p:scale>
          <a:sx n="110" d="100"/>
          <a:sy n="110" d="100"/>
        </p:scale>
        <p:origin x="512" y="10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4D190E-0F88-B845-822D-24F084E552B6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0D3EEE-1DB3-4548-BA30-C999606A7077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Customer reads docs</a:t>
          </a:r>
        </a:p>
      </dgm:t>
    </dgm:pt>
    <dgm:pt modelId="{E90C35E4-A863-1048-A9F6-35EB5C8AA187}" type="parTrans" cxnId="{32A353A6-7587-D54C-A638-8FBC6606F4BC}">
      <dgm:prSet/>
      <dgm:spPr/>
      <dgm:t>
        <a:bodyPr/>
        <a:lstStyle/>
        <a:p>
          <a:endParaRPr lang="en-US"/>
        </a:p>
      </dgm:t>
    </dgm:pt>
    <dgm:pt modelId="{24EAB67E-EF69-C44B-8D6D-BF86E1C4AD9C}" type="sibTrans" cxnId="{32A353A6-7587-D54C-A638-8FBC6606F4BC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8996D580-ED77-B84D-A723-06512AA8D485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Customer PRs to </a:t>
          </a:r>
          <a:r>
            <a:rPr lang="en-US" dirty="0" err="1"/>
            <a:t>Github</a:t>
          </a:r>
          <a:endParaRPr lang="en-US" dirty="0"/>
        </a:p>
      </dgm:t>
    </dgm:pt>
    <dgm:pt modelId="{FBAE0E52-396C-E849-9C50-8964413F6187}" type="parTrans" cxnId="{940E8D40-6058-4D41-89E0-CC2A0C4FF52B}">
      <dgm:prSet/>
      <dgm:spPr/>
      <dgm:t>
        <a:bodyPr/>
        <a:lstStyle/>
        <a:p>
          <a:endParaRPr lang="en-US"/>
        </a:p>
      </dgm:t>
    </dgm:pt>
    <dgm:pt modelId="{F3D736B4-9383-8A4B-9D4C-EA54B1BD209C}" type="sibTrans" cxnId="{940E8D40-6058-4D41-89E0-CC2A0C4FF52B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E7DB0D9A-8094-4446-AD36-4E5C7F8A157A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Self-Service Bot Processes PRs </a:t>
          </a:r>
        </a:p>
      </dgm:t>
    </dgm:pt>
    <dgm:pt modelId="{181FA7FA-37E5-6F4A-B6FB-8D0D9365311B}" type="parTrans" cxnId="{E38B7E01-2A50-B24A-925D-0D3D6A55D230}">
      <dgm:prSet/>
      <dgm:spPr/>
      <dgm:t>
        <a:bodyPr/>
        <a:lstStyle/>
        <a:p>
          <a:endParaRPr lang="en-US"/>
        </a:p>
      </dgm:t>
    </dgm:pt>
    <dgm:pt modelId="{85E5E6E9-5BBC-2040-A65D-D116B13454B9}" type="sibTrans" cxnId="{E38B7E01-2A50-B24A-925D-0D3D6A55D230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407F4CDB-10DD-E94B-A994-84BE11CD64B3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Bot Feedback to Customers on PRs</a:t>
          </a:r>
        </a:p>
      </dgm:t>
    </dgm:pt>
    <dgm:pt modelId="{2A686404-FE7F-7E49-8773-886C5A97C355}" type="parTrans" cxnId="{E970A613-13FC-7E41-AB98-BA9D0A53524B}">
      <dgm:prSet/>
      <dgm:spPr/>
      <dgm:t>
        <a:bodyPr/>
        <a:lstStyle/>
        <a:p>
          <a:endParaRPr lang="en-US"/>
        </a:p>
      </dgm:t>
    </dgm:pt>
    <dgm:pt modelId="{8D899407-931B-D549-91C0-F2AFD26BE4C1}" type="sibTrans" cxnId="{E970A613-13FC-7E41-AB98-BA9D0A53524B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AD14D803-E426-804C-B4EF-2C41712D7447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Customer PRs adjustments if necessary</a:t>
          </a:r>
        </a:p>
      </dgm:t>
    </dgm:pt>
    <dgm:pt modelId="{494F54FB-0B37-A948-B2FD-31F6C0A44883}" type="parTrans" cxnId="{A005F9E2-6521-0843-8E77-A252A728D4E2}">
      <dgm:prSet/>
      <dgm:spPr/>
      <dgm:t>
        <a:bodyPr/>
        <a:lstStyle/>
        <a:p>
          <a:endParaRPr lang="en-US"/>
        </a:p>
      </dgm:t>
    </dgm:pt>
    <dgm:pt modelId="{397C297E-67BF-6245-8093-C0BD20C8B6B3}" type="sibTrans" cxnId="{A005F9E2-6521-0843-8E77-A252A728D4E2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23012C15-A9D2-1841-89E3-166ADFF96A79}" type="pres">
      <dgm:prSet presAssocID="{E14D190E-0F88-B845-822D-24F084E552B6}" presName="cycle" presStyleCnt="0">
        <dgm:presLayoutVars>
          <dgm:dir/>
          <dgm:resizeHandles val="exact"/>
        </dgm:presLayoutVars>
      </dgm:prSet>
      <dgm:spPr/>
    </dgm:pt>
    <dgm:pt modelId="{3E26A736-3D2C-2041-BCBD-868F82E9300C}" type="pres">
      <dgm:prSet presAssocID="{A20D3EEE-1DB3-4548-BA30-C999606A7077}" presName="node" presStyleLbl="node1" presStyleIdx="0" presStyleCnt="5" custRadScaleRad="99628" custRadScaleInc="-1040">
        <dgm:presLayoutVars>
          <dgm:bulletEnabled val="1"/>
        </dgm:presLayoutVars>
      </dgm:prSet>
      <dgm:spPr/>
    </dgm:pt>
    <dgm:pt modelId="{D3F6B0E7-0FE9-B244-9F2D-211EDEB93EA6}" type="pres">
      <dgm:prSet presAssocID="{24EAB67E-EF69-C44B-8D6D-BF86E1C4AD9C}" presName="sibTrans" presStyleLbl="sibTrans2D1" presStyleIdx="0" presStyleCnt="5"/>
      <dgm:spPr/>
    </dgm:pt>
    <dgm:pt modelId="{40743CD2-D30C-2A4C-AAC9-413B108E25AB}" type="pres">
      <dgm:prSet presAssocID="{24EAB67E-EF69-C44B-8D6D-BF86E1C4AD9C}" presName="connectorText" presStyleLbl="sibTrans2D1" presStyleIdx="0" presStyleCnt="5"/>
      <dgm:spPr/>
    </dgm:pt>
    <dgm:pt modelId="{F93692F2-06A7-B04E-AA76-969B427B7D11}" type="pres">
      <dgm:prSet presAssocID="{8996D580-ED77-B84D-A723-06512AA8D485}" presName="node" presStyleLbl="node1" presStyleIdx="1" presStyleCnt="5">
        <dgm:presLayoutVars>
          <dgm:bulletEnabled val="1"/>
        </dgm:presLayoutVars>
      </dgm:prSet>
      <dgm:spPr/>
    </dgm:pt>
    <dgm:pt modelId="{EEED19DA-B1BE-CF47-9512-6C42125BBB1F}" type="pres">
      <dgm:prSet presAssocID="{F3D736B4-9383-8A4B-9D4C-EA54B1BD209C}" presName="sibTrans" presStyleLbl="sibTrans2D1" presStyleIdx="1" presStyleCnt="5"/>
      <dgm:spPr/>
    </dgm:pt>
    <dgm:pt modelId="{9BF23A98-5AB4-B242-A6BC-36216E0D0EDE}" type="pres">
      <dgm:prSet presAssocID="{F3D736B4-9383-8A4B-9D4C-EA54B1BD209C}" presName="connectorText" presStyleLbl="sibTrans2D1" presStyleIdx="1" presStyleCnt="5"/>
      <dgm:spPr/>
    </dgm:pt>
    <dgm:pt modelId="{395769DE-C4F0-E249-A486-69CBAD577BE1}" type="pres">
      <dgm:prSet presAssocID="{E7DB0D9A-8094-4446-AD36-4E5C7F8A157A}" presName="node" presStyleLbl="node1" presStyleIdx="2" presStyleCnt="5">
        <dgm:presLayoutVars>
          <dgm:bulletEnabled val="1"/>
        </dgm:presLayoutVars>
      </dgm:prSet>
      <dgm:spPr/>
    </dgm:pt>
    <dgm:pt modelId="{D5077618-2EA9-6D42-9AF7-D66F425EF867}" type="pres">
      <dgm:prSet presAssocID="{85E5E6E9-5BBC-2040-A65D-D116B13454B9}" presName="sibTrans" presStyleLbl="sibTrans2D1" presStyleIdx="2" presStyleCnt="5"/>
      <dgm:spPr/>
    </dgm:pt>
    <dgm:pt modelId="{C8D3EF97-5F23-B847-B9E7-767A8B3A3DBE}" type="pres">
      <dgm:prSet presAssocID="{85E5E6E9-5BBC-2040-A65D-D116B13454B9}" presName="connectorText" presStyleLbl="sibTrans2D1" presStyleIdx="2" presStyleCnt="5"/>
      <dgm:spPr/>
    </dgm:pt>
    <dgm:pt modelId="{41AD9E6E-B703-E143-A138-F3DBF594445F}" type="pres">
      <dgm:prSet presAssocID="{407F4CDB-10DD-E94B-A994-84BE11CD64B3}" presName="node" presStyleLbl="node1" presStyleIdx="3" presStyleCnt="5">
        <dgm:presLayoutVars>
          <dgm:bulletEnabled val="1"/>
        </dgm:presLayoutVars>
      </dgm:prSet>
      <dgm:spPr/>
    </dgm:pt>
    <dgm:pt modelId="{939BB49A-A2B8-C64E-9030-4E97C0452F6E}" type="pres">
      <dgm:prSet presAssocID="{8D899407-931B-D549-91C0-F2AFD26BE4C1}" presName="sibTrans" presStyleLbl="sibTrans2D1" presStyleIdx="3" presStyleCnt="5"/>
      <dgm:spPr/>
    </dgm:pt>
    <dgm:pt modelId="{BE654046-94CE-C342-9BE4-8479393B6ED9}" type="pres">
      <dgm:prSet presAssocID="{8D899407-931B-D549-91C0-F2AFD26BE4C1}" presName="connectorText" presStyleLbl="sibTrans2D1" presStyleIdx="3" presStyleCnt="5"/>
      <dgm:spPr/>
    </dgm:pt>
    <dgm:pt modelId="{098DBDA3-C2F1-794F-A783-2811C3AB3FA5}" type="pres">
      <dgm:prSet presAssocID="{AD14D803-E426-804C-B4EF-2C41712D7447}" presName="node" presStyleLbl="node1" presStyleIdx="4" presStyleCnt="5">
        <dgm:presLayoutVars>
          <dgm:bulletEnabled val="1"/>
        </dgm:presLayoutVars>
      </dgm:prSet>
      <dgm:spPr/>
    </dgm:pt>
    <dgm:pt modelId="{E5C1DCD9-CC0A-9D40-9FD5-B044C96EBC6C}" type="pres">
      <dgm:prSet presAssocID="{397C297E-67BF-6245-8093-C0BD20C8B6B3}" presName="sibTrans" presStyleLbl="sibTrans2D1" presStyleIdx="4" presStyleCnt="5"/>
      <dgm:spPr/>
    </dgm:pt>
    <dgm:pt modelId="{20E536D2-6DDA-1A41-A29E-4F6B7A397C13}" type="pres">
      <dgm:prSet presAssocID="{397C297E-67BF-6245-8093-C0BD20C8B6B3}" presName="connectorText" presStyleLbl="sibTrans2D1" presStyleIdx="4" presStyleCnt="5"/>
      <dgm:spPr/>
    </dgm:pt>
  </dgm:ptLst>
  <dgm:cxnLst>
    <dgm:cxn modelId="{E38B7E01-2A50-B24A-925D-0D3D6A55D230}" srcId="{E14D190E-0F88-B845-822D-24F084E552B6}" destId="{E7DB0D9A-8094-4446-AD36-4E5C7F8A157A}" srcOrd="2" destOrd="0" parTransId="{181FA7FA-37E5-6F4A-B6FB-8D0D9365311B}" sibTransId="{85E5E6E9-5BBC-2040-A65D-D116B13454B9}"/>
    <dgm:cxn modelId="{E970A613-13FC-7E41-AB98-BA9D0A53524B}" srcId="{E14D190E-0F88-B845-822D-24F084E552B6}" destId="{407F4CDB-10DD-E94B-A994-84BE11CD64B3}" srcOrd="3" destOrd="0" parTransId="{2A686404-FE7F-7E49-8773-886C5A97C355}" sibTransId="{8D899407-931B-D549-91C0-F2AFD26BE4C1}"/>
    <dgm:cxn modelId="{7A94D73F-FCAB-284F-9C1B-B647BF46BE4F}" type="presOf" srcId="{24EAB67E-EF69-C44B-8D6D-BF86E1C4AD9C}" destId="{40743CD2-D30C-2A4C-AAC9-413B108E25AB}" srcOrd="1" destOrd="0" presId="urn:microsoft.com/office/officeart/2005/8/layout/cycle2"/>
    <dgm:cxn modelId="{940E8D40-6058-4D41-89E0-CC2A0C4FF52B}" srcId="{E14D190E-0F88-B845-822D-24F084E552B6}" destId="{8996D580-ED77-B84D-A723-06512AA8D485}" srcOrd="1" destOrd="0" parTransId="{FBAE0E52-396C-E849-9C50-8964413F6187}" sibTransId="{F3D736B4-9383-8A4B-9D4C-EA54B1BD209C}"/>
    <dgm:cxn modelId="{F7E35E42-79C9-8049-97A8-8459F744D0A2}" type="presOf" srcId="{397C297E-67BF-6245-8093-C0BD20C8B6B3}" destId="{E5C1DCD9-CC0A-9D40-9FD5-B044C96EBC6C}" srcOrd="0" destOrd="0" presId="urn:microsoft.com/office/officeart/2005/8/layout/cycle2"/>
    <dgm:cxn modelId="{1C3B4F54-031F-0740-829F-52B875555ECC}" type="presOf" srcId="{24EAB67E-EF69-C44B-8D6D-BF86E1C4AD9C}" destId="{D3F6B0E7-0FE9-B244-9F2D-211EDEB93EA6}" srcOrd="0" destOrd="0" presId="urn:microsoft.com/office/officeart/2005/8/layout/cycle2"/>
    <dgm:cxn modelId="{06BC195A-FAE9-AE4C-A123-B212B7A7AC8B}" type="presOf" srcId="{397C297E-67BF-6245-8093-C0BD20C8B6B3}" destId="{20E536D2-6DDA-1A41-A29E-4F6B7A397C13}" srcOrd="1" destOrd="0" presId="urn:microsoft.com/office/officeart/2005/8/layout/cycle2"/>
    <dgm:cxn modelId="{4D0B3067-A670-1A42-B919-C78EC807A8E3}" type="presOf" srcId="{85E5E6E9-5BBC-2040-A65D-D116B13454B9}" destId="{D5077618-2EA9-6D42-9AF7-D66F425EF867}" srcOrd="0" destOrd="0" presId="urn:microsoft.com/office/officeart/2005/8/layout/cycle2"/>
    <dgm:cxn modelId="{8260D276-E997-4848-8B15-F3C1BB1DBBDA}" type="presOf" srcId="{F3D736B4-9383-8A4B-9D4C-EA54B1BD209C}" destId="{9BF23A98-5AB4-B242-A6BC-36216E0D0EDE}" srcOrd="1" destOrd="0" presId="urn:microsoft.com/office/officeart/2005/8/layout/cycle2"/>
    <dgm:cxn modelId="{4A9D998D-E057-9646-A7EE-C0C74A7CA7C3}" type="presOf" srcId="{AD14D803-E426-804C-B4EF-2C41712D7447}" destId="{098DBDA3-C2F1-794F-A783-2811C3AB3FA5}" srcOrd="0" destOrd="0" presId="urn:microsoft.com/office/officeart/2005/8/layout/cycle2"/>
    <dgm:cxn modelId="{5C7C519C-2552-5A4E-89FC-DA33CDB2F6DF}" type="presOf" srcId="{A20D3EEE-1DB3-4548-BA30-C999606A7077}" destId="{3E26A736-3D2C-2041-BCBD-868F82E9300C}" srcOrd="0" destOrd="0" presId="urn:microsoft.com/office/officeart/2005/8/layout/cycle2"/>
    <dgm:cxn modelId="{32A353A6-7587-D54C-A638-8FBC6606F4BC}" srcId="{E14D190E-0F88-B845-822D-24F084E552B6}" destId="{A20D3EEE-1DB3-4548-BA30-C999606A7077}" srcOrd="0" destOrd="0" parTransId="{E90C35E4-A863-1048-A9F6-35EB5C8AA187}" sibTransId="{24EAB67E-EF69-C44B-8D6D-BF86E1C4AD9C}"/>
    <dgm:cxn modelId="{F406C8A6-B9D1-AC4D-BD9F-A8639215EAAF}" type="presOf" srcId="{85E5E6E9-5BBC-2040-A65D-D116B13454B9}" destId="{C8D3EF97-5F23-B847-B9E7-767A8B3A3DBE}" srcOrd="1" destOrd="0" presId="urn:microsoft.com/office/officeart/2005/8/layout/cycle2"/>
    <dgm:cxn modelId="{C4E4BFBF-AEE8-164F-A72A-6F30DF263ECC}" type="presOf" srcId="{8996D580-ED77-B84D-A723-06512AA8D485}" destId="{F93692F2-06A7-B04E-AA76-969B427B7D11}" srcOrd="0" destOrd="0" presId="urn:microsoft.com/office/officeart/2005/8/layout/cycle2"/>
    <dgm:cxn modelId="{C1754DC5-984D-F44C-B6A6-E444E38041EC}" type="presOf" srcId="{E14D190E-0F88-B845-822D-24F084E552B6}" destId="{23012C15-A9D2-1841-89E3-166ADFF96A79}" srcOrd="0" destOrd="0" presId="urn:microsoft.com/office/officeart/2005/8/layout/cycle2"/>
    <dgm:cxn modelId="{C14A36C6-9B66-914E-8C76-E504BF0E90FA}" type="presOf" srcId="{8D899407-931B-D549-91C0-F2AFD26BE4C1}" destId="{BE654046-94CE-C342-9BE4-8479393B6ED9}" srcOrd="1" destOrd="0" presId="urn:microsoft.com/office/officeart/2005/8/layout/cycle2"/>
    <dgm:cxn modelId="{235AD7C7-D26A-924B-8601-593A20680875}" type="presOf" srcId="{F3D736B4-9383-8A4B-9D4C-EA54B1BD209C}" destId="{EEED19DA-B1BE-CF47-9512-6C42125BBB1F}" srcOrd="0" destOrd="0" presId="urn:microsoft.com/office/officeart/2005/8/layout/cycle2"/>
    <dgm:cxn modelId="{E55F0AD2-2390-3C42-85E2-39D6D2BF4CE9}" type="presOf" srcId="{8D899407-931B-D549-91C0-F2AFD26BE4C1}" destId="{939BB49A-A2B8-C64E-9030-4E97C0452F6E}" srcOrd="0" destOrd="0" presId="urn:microsoft.com/office/officeart/2005/8/layout/cycle2"/>
    <dgm:cxn modelId="{AB6129E2-2940-7E49-A6FF-3AE10843BFB5}" type="presOf" srcId="{E7DB0D9A-8094-4446-AD36-4E5C7F8A157A}" destId="{395769DE-C4F0-E249-A486-69CBAD577BE1}" srcOrd="0" destOrd="0" presId="urn:microsoft.com/office/officeart/2005/8/layout/cycle2"/>
    <dgm:cxn modelId="{0F1936E2-85D3-9F4D-8538-54090B1F6551}" type="presOf" srcId="{407F4CDB-10DD-E94B-A994-84BE11CD64B3}" destId="{41AD9E6E-B703-E143-A138-F3DBF594445F}" srcOrd="0" destOrd="0" presId="urn:microsoft.com/office/officeart/2005/8/layout/cycle2"/>
    <dgm:cxn modelId="{A005F9E2-6521-0843-8E77-A252A728D4E2}" srcId="{E14D190E-0F88-B845-822D-24F084E552B6}" destId="{AD14D803-E426-804C-B4EF-2C41712D7447}" srcOrd="4" destOrd="0" parTransId="{494F54FB-0B37-A948-B2FD-31F6C0A44883}" sibTransId="{397C297E-67BF-6245-8093-C0BD20C8B6B3}"/>
    <dgm:cxn modelId="{EA227A73-E602-FE44-B97D-09D4B0D35C13}" type="presParOf" srcId="{23012C15-A9D2-1841-89E3-166ADFF96A79}" destId="{3E26A736-3D2C-2041-BCBD-868F82E9300C}" srcOrd="0" destOrd="0" presId="urn:microsoft.com/office/officeart/2005/8/layout/cycle2"/>
    <dgm:cxn modelId="{BCF4ABF5-D21E-C94F-B2A3-30D0C3458A8E}" type="presParOf" srcId="{23012C15-A9D2-1841-89E3-166ADFF96A79}" destId="{D3F6B0E7-0FE9-B244-9F2D-211EDEB93EA6}" srcOrd="1" destOrd="0" presId="urn:microsoft.com/office/officeart/2005/8/layout/cycle2"/>
    <dgm:cxn modelId="{C74AA726-517E-CE46-9DAF-C19754D3BBEC}" type="presParOf" srcId="{D3F6B0E7-0FE9-B244-9F2D-211EDEB93EA6}" destId="{40743CD2-D30C-2A4C-AAC9-413B108E25AB}" srcOrd="0" destOrd="0" presId="urn:microsoft.com/office/officeart/2005/8/layout/cycle2"/>
    <dgm:cxn modelId="{222049A4-F1C7-0749-866E-B9281BA1F20B}" type="presParOf" srcId="{23012C15-A9D2-1841-89E3-166ADFF96A79}" destId="{F93692F2-06A7-B04E-AA76-969B427B7D11}" srcOrd="2" destOrd="0" presId="urn:microsoft.com/office/officeart/2005/8/layout/cycle2"/>
    <dgm:cxn modelId="{ECBEC946-2476-2E44-B996-F00410CED756}" type="presParOf" srcId="{23012C15-A9D2-1841-89E3-166ADFF96A79}" destId="{EEED19DA-B1BE-CF47-9512-6C42125BBB1F}" srcOrd="3" destOrd="0" presId="urn:microsoft.com/office/officeart/2005/8/layout/cycle2"/>
    <dgm:cxn modelId="{B1CBFAA0-6EF4-1047-9075-9EEA5BF57056}" type="presParOf" srcId="{EEED19DA-B1BE-CF47-9512-6C42125BBB1F}" destId="{9BF23A98-5AB4-B242-A6BC-36216E0D0EDE}" srcOrd="0" destOrd="0" presId="urn:microsoft.com/office/officeart/2005/8/layout/cycle2"/>
    <dgm:cxn modelId="{C59CB626-7CD1-EB4C-9D82-78B2E5A153CB}" type="presParOf" srcId="{23012C15-A9D2-1841-89E3-166ADFF96A79}" destId="{395769DE-C4F0-E249-A486-69CBAD577BE1}" srcOrd="4" destOrd="0" presId="urn:microsoft.com/office/officeart/2005/8/layout/cycle2"/>
    <dgm:cxn modelId="{E8210A9A-9D23-AD42-927D-EB29FB8C6CA2}" type="presParOf" srcId="{23012C15-A9D2-1841-89E3-166ADFF96A79}" destId="{D5077618-2EA9-6D42-9AF7-D66F425EF867}" srcOrd="5" destOrd="0" presId="urn:microsoft.com/office/officeart/2005/8/layout/cycle2"/>
    <dgm:cxn modelId="{81FD8691-2100-E246-AFCF-FDD6F07DC043}" type="presParOf" srcId="{D5077618-2EA9-6D42-9AF7-D66F425EF867}" destId="{C8D3EF97-5F23-B847-B9E7-767A8B3A3DBE}" srcOrd="0" destOrd="0" presId="urn:microsoft.com/office/officeart/2005/8/layout/cycle2"/>
    <dgm:cxn modelId="{11BECB10-3BE9-9442-9BE8-93B589EBE38D}" type="presParOf" srcId="{23012C15-A9D2-1841-89E3-166ADFF96A79}" destId="{41AD9E6E-B703-E143-A138-F3DBF594445F}" srcOrd="6" destOrd="0" presId="urn:microsoft.com/office/officeart/2005/8/layout/cycle2"/>
    <dgm:cxn modelId="{E46208F1-6197-DD49-9F4A-BCDD31601942}" type="presParOf" srcId="{23012C15-A9D2-1841-89E3-166ADFF96A79}" destId="{939BB49A-A2B8-C64E-9030-4E97C0452F6E}" srcOrd="7" destOrd="0" presId="urn:microsoft.com/office/officeart/2005/8/layout/cycle2"/>
    <dgm:cxn modelId="{4F8103E9-EA0C-514A-8F54-2DCE801AC94E}" type="presParOf" srcId="{939BB49A-A2B8-C64E-9030-4E97C0452F6E}" destId="{BE654046-94CE-C342-9BE4-8479393B6ED9}" srcOrd="0" destOrd="0" presId="urn:microsoft.com/office/officeart/2005/8/layout/cycle2"/>
    <dgm:cxn modelId="{7A12F4F1-8840-B14D-A217-88010118554A}" type="presParOf" srcId="{23012C15-A9D2-1841-89E3-166ADFF96A79}" destId="{098DBDA3-C2F1-794F-A783-2811C3AB3FA5}" srcOrd="8" destOrd="0" presId="urn:microsoft.com/office/officeart/2005/8/layout/cycle2"/>
    <dgm:cxn modelId="{3EB4B517-976E-1941-8A62-899FFDBFE448}" type="presParOf" srcId="{23012C15-A9D2-1841-89E3-166ADFF96A79}" destId="{E5C1DCD9-CC0A-9D40-9FD5-B044C96EBC6C}" srcOrd="9" destOrd="0" presId="urn:microsoft.com/office/officeart/2005/8/layout/cycle2"/>
    <dgm:cxn modelId="{ECF6B04D-6CF8-DE48-9579-A757A712A9F7}" type="presParOf" srcId="{E5C1DCD9-CC0A-9D40-9FD5-B044C96EBC6C}" destId="{20E536D2-6DDA-1A41-A29E-4F6B7A397C1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A736-3D2C-2041-BCBD-868F82E9300C}">
      <dsp:nvSpPr>
        <dsp:cNvPr id="0" name=""/>
        <dsp:cNvSpPr/>
      </dsp:nvSpPr>
      <dsp:spPr>
        <a:xfrm>
          <a:off x="2367513" y="6686"/>
          <a:ext cx="1170177" cy="1170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reads docs</a:t>
          </a:r>
        </a:p>
      </dsp:txBody>
      <dsp:txXfrm>
        <a:off x="2538881" y="178054"/>
        <a:ext cx="827441" cy="827441"/>
      </dsp:txXfrm>
    </dsp:sp>
    <dsp:sp modelId="{D3F6B0E7-0FE9-B244-9F2D-211EDEB93EA6}">
      <dsp:nvSpPr>
        <dsp:cNvPr id="0" name=""/>
        <dsp:cNvSpPr/>
      </dsp:nvSpPr>
      <dsp:spPr>
        <a:xfrm rot="2140011">
          <a:off x="3504177" y="902549"/>
          <a:ext cx="313163" cy="394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512988" y="954147"/>
        <a:ext cx="219214" cy="236961"/>
      </dsp:txXfrm>
    </dsp:sp>
    <dsp:sp modelId="{F93692F2-06A7-B04E-AA76-969B427B7D11}">
      <dsp:nvSpPr>
        <dsp:cNvPr id="0" name=""/>
        <dsp:cNvSpPr/>
      </dsp:nvSpPr>
      <dsp:spPr>
        <a:xfrm>
          <a:off x="3798228" y="1033505"/>
          <a:ext cx="1170177" cy="1170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PRs to </a:t>
          </a:r>
          <a:r>
            <a:rPr lang="en-US" sz="1100" kern="1200" dirty="0" err="1"/>
            <a:t>Github</a:t>
          </a:r>
          <a:endParaRPr lang="en-US" sz="1100" kern="1200" dirty="0"/>
        </a:p>
      </dsp:txBody>
      <dsp:txXfrm>
        <a:off x="3969596" y="1204873"/>
        <a:ext cx="827441" cy="827441"/>
      </dsp:txXfrm>
    </dsp:sp>
    <dsp:sp modelId="{EEED19DA-B1BE-CF47-9512-6C42125BBB1F}">
      <dsp:nvSpPr>
        <dsp:cNvPr id="0" name=""/>
        <dsp:cNvSpPr/>
      </dsp:nvSpPr>
      <dsp:spPr>
        <a:xfrm rot="6480000">
          <a:off x="3959291" y="2247999"/>
          <a:ext cx="310718" cy="394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020301" y="2282660"/>
        <a:ext cx="217503" cy="236961"/>
      </dsp:txXfrm>
    </dsp:sp>
    <dsp:sp modelId="{395769DE-C4F0-E249-A486-69CBAD577BE1}">
      <dsp:nvSpPr>
        <dsp:cNvPr id="0" name=""/>
        <dsp:cNvSpPr/>
      </dsp:nvSpPr>
      <dsp:spPr>
        <a:xfrm>
          <a:off x="3255459" y="2703977"/>
          <a:ext cx="1170177" cy="1170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Self-Service Bot Processes PRs </a:t>
          </a:r>
        </a:p>
      </dsp:txBody>
      <dsp:txXfrm>
        <a:off x="3426827" y="2875345"/>
        <a:ext cx="827441" cy="827441"/>
      </dsp:txXfrm>
    </dsp:sp>
    <dsp:sp modelId="{D5077618-2EA9-6D42-9AF7-D66F425EF867}">
      <dsp:nvSpPr>
        <dsp:cNvPr id="0" name=""/>
        <dsp:cNvSpPr/>
      </dsp:nvSpPr>
      <dsp:spPr>
        <a:xfrm rot="10800000">
          <a:off x="2815763" y="3091599"/>
          <a:ext cx="310718" cy="394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908978" y="3170586"/>
        <a:ext cx="217503" cy="236961"/>
      </dsp:txXfrm>
    </dsp:sp>
    <dsp:sp modelId="{41AD9E6E-B703-E143-A138-F3DBF594445F}">
      <dsp:nvSpPr>
        <dsp:cNvPr id="0" name=""/>
        <dsp:cNvSpPr/>
      </dsp:nvSpPr>
      <dsp:spPr>
        <a:xfrm>
          <a:off x="1499020" y="2703977"/>
          <a:ext cx="1170177" cy="1170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Bot Feedback to Customers on PRs</a:t>
          </a:r>
        </a:p>
      </dsp:txBody>
      <dsp:txXfrm>
        <a:off x="1670388" y="2875345"/>
        <a:ext cx="827441" cy="827441"/>
      </dsp:txXfrm>
    </dsp:sp>
    <dsp:sp modelId="{939BB49A-A2B8-C64E-9030-4E97C0452F6E}">
      <dsp:nvSpPr>
        <dsp:cNvPr id="0" name=""/>
        <dsp:cNvSpPr/>
      </dsp:nvSpPr>
      <dsp:spPr>
        <a:xfrm rot="15120000">
          <a:off x="1660083" y="2264726"/>
          <a:ext cx="310718" cy="394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1721093" y="2388039"/>
        <a:ext cx="217503" cy="236961"/>
      </dsp:txXfrm>
    </dsp:sp>
    <dsp:sp modelId="{098DBDA3-C2F1-794F-A783-2811C3AB3FA5}">
      <dsp:nvSpPr>
        <dsp:cNvPr id="0" name=""/>
        <dsp:cNvSpPr/>
      </dsp:nvSpPr>
      <dsp:spPr>
        <a:xfrm>
          <a:off x="956251" y="1033505"/>
          <a:ext cx="1170177" cy="1170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PRs adjustments if necessary</a:t>
          </a:r>
        </a:p>
      </dsp:txBody>
      <dsp:txXfrm>
        <a:off x="1127619" y="1204873"/>
        <a:ext cx="827441" cy="827441"/>
      </dsp:txXfrm>
    </dsp:sp>
    <dsp:sp modelId="{E5C1DCD9-CC0A-9D40-9FD5-B044C96EBC6C}">
      <dsp:nvSpPr>
        <dsp:cNvPr id="0" name=""/>
        <dsp:cNvSpPr/>
      </dsp:nvSpPr>
      <dsp:spPr>
        <a:xfrm rot="19437646">
          <a:off x="2087592" y="912792"/>
          <a:ext cx="304806" cy="394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096342" y="1018678"/>
        <a:ext cx="213364" cy="236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tedhealthgroup.com/newsroom/media-library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evolution-human-evolution-2780651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raph.ie/photo/510710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mons.wikimedia.org/wiki/File:Warrington_town_hall.jpg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road-travel-journey-asphalt-4258554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cyber-law-legal-internet-gavel-3328371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6/6b/General6545.gi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1d6ecbac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1d6ecbac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is no Open Source without a Community.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we announced that we had chosen to vet Kong, as our first candidate technology, we had a lot of questions from within the Company about supportability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would we do in an emergency?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would we do if a release didn’t work?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Effectively – “title” – .  Today, we’re going to try and answer that question from our own experience.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 spiel ] – Understand this model not only matches the vendor-provided model, but significantly 1-ups it. To see why, let’s quickly look at the vendor-model</a:t>
            </a:r>
          </a:p>
        </p:txBody>
      </p:sp>
    </p:spTree>
    <p:extLst>
      <p:ext uri="{BB962C8B-B14F-4D97-AF65-F5344CB8AC3E}">
        <p14:creationId xmlns:p14="http://schemas.microsoft.com/office/powerpoint/2010/main" val="229903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338a3ece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338a3ece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sure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166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OPTUM LEGAL: Photo Source - https://</a:t>
            </a:r>
            <a:r>
              <a:rPr lang="en-US" dirty="0" err="1"/>
              <a:t>hub.uhg.com</a:t>
            </a:r>
            <a:r>
              <a:rPr lang="en-US" dirty="0"/>
              <a:t>/sites/hub/Resources/Brand/UnitedHealth-Group-Brand/</a:t>
            </a:r>
            <a:r>
              <a:rPr lang="en-US" dirty="0" err="1"/>
              <a:t>ImagesBusiness</a:t>
            </a:r>
            <a:r>
              <a:rPr lang="en-US" dirty="0"/>
              <a:t>/Forms/</a:t>
            </a:r>
            <a:r>
              <a:rPr lang="en-US" dirty="0" err="1"/>
              <a:t>DispForm.aspx?ID</a:t>
            </a:r>
            <a:r>
              <a:rPr lang="en-US" dirty="0"/>
              <a:t>=29&amp;Source=https%3A%2F%2Fhub%2Euhg%2Ecom%2Fsites%2Fhub%2FResources%2FBrand%2FUnitedHealth%2DGroup%2DBrand%2FImagesBusiness%2FForms%2FThumbnails%2Easpx&amp;ContentTypeId=0x01010200D08BDA4379D60F46BD30D259A66B22C6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Clear and Easy path to Open-Source Contributions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Development Practices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Due to these factors,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Top-Down &amp;  Bottom-Up movement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Legal, EIS, Sr Exec, Engineers, Architects</a:t>
            </a:r>
          </a:p>
        </p:txBody>
      </p:sp>
    </p:spTree>
    <p:extLst>
      <p:ext uri="{BB962C8B-B14F-4D97-AF65-F5344CB8AC3E}">
        <p14:creationId xmlns:p14="http://schemas.microsoft.com/office/powerpoint/2010/main" val="3341717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338a3ece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e338a3ece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brings me to our second idea -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gets thrown around so often it’s understandable to consider it in the same vein as </a:t>
            </a:r>
            <a:r>
              <a:rPr lang="en-US" dirty="0" err="1"/>
              <a:t>somany</a:t>
            </a:r>
            <a:r>
              <a:rPr lang="en-US" dirty="0"/>
              <a:t> overused memes, but </a:t>
            </a:r>
            <a:r>
              <a:rPr lang="en-US" dirty="0" err="1"/>
              <a:t>truely</a:t>
            </a:r>
            <a:r>
              <a:rPr lang="en-US" dirty="0"/>
              <a:t> embracing this idea is absolutely necessary to benefit from the virtuous cycle of open-source. There’s no 50/50 here. To do Open Source right, you need to jump in head first.</a:t>
            </a:r>
          </a:p>
        </p:txBody>
      </p:sp>
    </p:spTree>
    <p:extLst>
      <p:ext uri="{BB962C8B-B14F-4D97-AF65-F5344CB8AC3E}">
        <p14:creationId xmlns:p14="http://schemas.microsoft.com/office/powerpoint/2010/main" val="2063850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398858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367441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844670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540789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 new pictures!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608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800055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025722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-http-log-plugin-errors/445/3</a:t>
            </a:r>
          </a:p>
        </p:txBody>
      </p:sp>
    </p:spTree>
    <p:extLst>
      <p:ext uri="{BB962C8B-B14F-4D97-AF65-F5344CB8AC3E}">
        <p14:creationId xmlns:p14="http://schemas.microsoft.com/office/powerpoint/2010/main" val="1147017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-http-log-plugin-errors/445/3</a:t>
            </a:r>
          </a:p>
        </p:txBody>
      </p:sp>
    </p:spTree>
    <p:extLst>
      <p:ext uri="{BB962C8B-B14F-4D97-AF65-F5344CB8AC3E}">
        <p14:creationId xmlns:p14="http://schemas.microsoft.com/office/powerpoint/2010/main" val="2432482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778010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-http-log-plugin-errors/445/3</a:t>
            </a:r>
          </a:p>
        </p:txBody>
      </p:sp>
    </p:spTree>
    <p:extLst>
      <p:ext uri="{BB962C8B-B14F-4D97-AF65-F5344CB8AC3E}">
        <p14:creationId xmlns:p14="http://schemas.microsoft.com/office/powerpoint/2010/main" val="3565258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-http-log-plugin-errors/445/3</a:t>
            </a:r>
          </a:p>
        </p:txBody>
      </p:sp>
    </p:spTree>
    <p:extLst>
      <p:ext uri="{BB962C8B-B14F-4D97-AF65-F5344CB8AC3E}">
        <p14:creationId xmlns:p14="http://schemas.microsoft.com/office/powerpoint/2010/main" val="969891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-http-log-plugin-errors/445/3</a:t>
            </a:r>
          </a:p>
        </p:txBody>
      </p:sp>
    </p:spTree>
    <p:extLst>
      <p:ext uri="{BB962C8B-B14F-4D97-AF65-F5344CB8AC3E}">
        <p14:creationId xmlns:p14="http://schemas.microsoft.com/office/powerpoint/2010/main" val="3100487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-http-log-plugin-errors/445/3</a:t>
            </a:r>
          </a:p>
        </p:txBody>
      </p:sp>
    </p:spTree>
    <p:extLst>
      <p:ext uri="{BB962C8B-B14F-4D97-AF65-F5344CB8AC3E}">
        <p14:creationId xmlns:p14="http://schemas.microsoft.com/office/powerpoint/2010/main" val="467370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-http-log-plugin-errors/445/3</a:t>
            </a:r>
          </a:p>
        </p:txBody>
      </p:sp>
    </p:spTree>
    <p:extLst>
      <p:ext uri="{BB962C8B-B14F-4D97-AF65-F5344CB8AC3E}">
        <p14:creationId xmlns:p14="http://schemas.microsoft.com/office/powerpoint/2010/main" val="76950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bc4aa8e5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fbc4aa8e5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OPTUM LEGAL – PHOTO SOURCE: </a:t>
            </a:r>
            <a:r>
              <a:rPr lang="en-US" dirty="0">
                <a:hlinkClick r:id="rId3"/>
              </a:rPr>
              <a:t>https://www.unitedhealthgroup.com/newsroom/media-library.html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joke about not being Fortune 5 anymore?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-http-log-plugin-errors/445/3</a:t>
            </a:r>
          </a:p>
        </p:txBody>
      </p:sp>
    </p:spTree>
    <p:extLst>
      <p:ext uri="{BB962C8B-B14F-4D97-AF65-F5344CB8AC3E}">
        <p14:creationId xmlns:p14="http://schemas.microsoft.com/office/powerpoint/2010/main" val="89777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998941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-http-log-plugin-errors/445/3</a:t>
            </a:r>
          </a:p>
        </p:txBody>
      </p:sp>
    </p:spTree>
    <p:extLst>
      <p:ext uri="{BB962C8B-B14F-4D97-AF65-F5344CB8AC3E}">
        <p14:creationId xmlns:p14="http://schemas.microsoft.com/office/powerpoint/2010/main" val="736884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-http-log-plugin-errors/445/3</a:t>
            </a:r>
          </a:p>
        </p:txBody>
      </p:sp>
    </p:spTree>
    <p:extLst>
      <p:ext uri="{BB962C8B-B14F-4D97-AF65-F5344CB8AC3E}">
        <p14:creationId xmlns:p14="http://schemas.microsoft.com/office/powerpoint/2010/main" val="3559021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discuss.konghq.com</a:t>
            </a:r>
            <a:r>
              <a:rPr lang="en-US" dirty="0"/>
              <a:t>/t/</a:t>
            </a:r>
            <a:r>
              <a:rPr lang="en-US" dirty="0" err="1"/>
              <a:t>kong</a:t>
            </a:r>
            <a:r>
              <a:rPr lang="en-US" dirty="0"/>
              <a:t>-http-log-plugin-errors/445/3</a:t>
            </a:r>
          </a:p>
        </p:txBody>
      </p:sp>
    </p:spTree>
    <p:extLst>
      <p:ext uri="{BB962C8B-B14F-4D97-AF65-F5344CB8AC3E}">
        <p14:creationId xmlns:p14="http://schemas.microsoft.com/office/powerpoint/2010/main" val="19853953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512686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743686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697882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let’s recap what happened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r>
              <a:rPr lang="en-US" dirty="0" err="1"/>
              <a:t>speil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376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Now, there’s something a little weird here. This step appears twice.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what changed between the first time we investigated the problem, and the second time we investigated the problem?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changed was the problem, from our perspective. It went from “there’s something wrong with logging transport-layer errors in Kong” to  “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problem is that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nginx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core clears all modules’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ctx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upon internal redirects”.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Notice this fundamental difference between this interaction, and one with a vendor-provided expert.</a:t>
            </a:r>
            <a:endParaRPr lang="en-US" dirty="0">
              <a:effectLst/>
            </a:endParaRP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a two way street – with knowledge flowing in both directions.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This is the virtuous cycle of open-source</a:t>
            </a:r>
            <a:endParaRPr lang="en-US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3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338a3ece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338a3ece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2899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7619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1691488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546935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8931897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623738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3044715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960935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208836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414513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59263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338a3ece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338a3ece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7379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368679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672109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2997654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Turnaround time? 2 PRs Merged Same Day Delivered.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58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Turnaround time? 2 PRs Merged Same Day Delivered.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549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3904141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2810511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338a3ece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338a3ece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https://pixabay.com/illustrations/evolution-human-evolution-2780651/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/service/license/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Free for commercial use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attribution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364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0933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8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https://www.geograph.ie/photo/5107100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https://commons.wikimedia.org/wiki/File:Warrington_town_hall.jpg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Both Public Use Creative Commons licensed.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778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9806691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Prometheus/Grafana automated Integrations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7182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https://pixabay.com/illustrations/road-travel-journey-asphalt-4258554/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pixabay.com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/service/license/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Free for commercial use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attribution required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8263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0337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return to our original question [say subtitle], and see if; based on these and other experiences, we can come up with an answer.</a:t>
            </a:r>
          </a:p>
        </p:txBody>
      </p:sp>
    </p:spTree>
    <p:extLst>
      <p:ext uri="{BB962C8B-B14F-4D97-AF65-F5344CB8AC3E}">
        <p14:creationId xmlns:p14="http://schemas.microsoft.com/office/powerpoint/2010/main" val="3552696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225354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e338a3ec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e338a3ec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Open Source without a Community.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203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764937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J</a:t>
            </a:r>
          </a:p>
          <a:p>
            <a:pPr marL="158750" indent="0">
              <a:buNone/>
            </a:pPr>
            <a:r>
              <a:rPr lang="en-US" dirty="0">
                <a:hlinkClick r:id="rId3"/>
              </a:rPr>
              <a:t>https://pixabay.com/photos/cyber-law-legal-internet-gavel-3328371/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/service/license/</a:t>
            </a:r>
          </a:p>
          <a:p>
            <a:pPr marL="158750" indent="0"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Free for commercial use</a:t>
            </a:r>
            <a:br>
              <a:rPr lang="en-US" dirty="0"/>
            </a:br>
            <a:r>
              <a:rPr lang="en-US" sz="105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attribution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49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J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WIKI COMMONS IMAGE </a:t>
            </a:r>
            <a:r>
              <a:rPr lang="en-US" dirty="0">
                <a:hlinkClick r:id="rId3"/>
              </a:rPr>
              <a:t>https://upload.wikimedia.org/wikipedia/commons/6/6b/General6545.gif</a:t>
            </a: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8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USTOM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 rot="5400000">
            <a:off x="2472247" y="-2472017"/>
            <a:ext cx="4197744" cy="9141792"/>
            <a:chOff x="0" y="575"/>
            <a:chExt cx="6477000" cy="46599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- Summit">
  <p:cSld name="CUSTOM_2_1_2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/>
          <p:nvPr/>
        </p:nvSpPr>
        <p:spPr>
          <a:xfrm>
            <a:off x="693875" y="605575"/>
            <a:ext cx="7694400" cy="40758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- Summit 2">
  <p:cSld name="CUSTOM_2_1_2_1_1_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12"/>
          <p:cNvGrpSpPr/>
          <p:nvPr/>
        </p:nvGrpSpPr>
        <p:grpSpPr>
          <a:xfrm>
            <a:off x="0" y="-50"/>
            <a:ext cx="8252993" cy="5143598"/>
            <a:chOff x="0" y="575"/>
            <a:chExt cx="6477000" cy="4659900"/>
          </a:xfrm>
        </p:grpSpPr>
        <p:sp>
          <p:nvSpPr>
            <p:cNvPr id="50" name="Google Shape;50;p12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2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- Summit 1">
  <p:cSld name="CUSTOM_2_1_2_1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693875" y="605575"/>
            <a:ext cx="7694400" cy="40758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- Summit 1 1">
  <p:cSld name="CUSTOM_2_1_2_1_1_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/>
        </p:nvSpPr>
        <p:spPr>
          <a:xfrm>
            <a:off x="532400" y="542700"/>
            <a:ext cx="8079000" cy="41709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- Summit 1 1 1 1">
  <p:cSld name="CUSTOM_2_1_2_1_1_2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25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/>
          <p:nvPr/>
        </p:nvSpPr>
        <p:spPr>
          <a:xfrm>
            <a:off x="693875" y="605575"/>
            <a:ext cx="7694400" cy="40758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">
  <p:cSld name="Poin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 rot="5400000">
            <a:off x="2804100" y="-1196400"/>
            <a:ext cx="5143500" cy="7536300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 rot="5400000">
            <a:off x="3546450" y="-454050"/>
            <a:ext cx="5143500" cy="6051600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1407250" y="1878600"/>
            <a:ext cx="936000" cy="1386300"/>
          </a:xfrm>
          <a:prstGeom prst="roundRect">
            <a:avLst>
              <a:gd name="adj" fmla="val 4761"/>
            </a:avLst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23825" dir="5400000" algn="bl" rotWithShape="0">
              <a:srgbClr val="02152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78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CUSTOM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3"/>
          <p:cNvGrpSpPr/>
          <p:nvPr/>
        </p:nvGrpSpPr>
        <p:grpSpPr>
          <a:xfrm>
            <a:off x="0" y="-50"/>
            <a:ext cx="6149911" cy="5143598"/>
            <a:chOff x="0" y="575"/>
            <a:chExt cx="6477000" cy="4659900"/>
          </a:xfrm>
        </p:grpSpPr>
        <p:sp>
          <p:nvSpPr>
            <p:cNvPr id="17" name="Google Shape;17;p3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4000" cy="51457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4"/>
          <p:cNvGrpSpPr/>
          <p:nvPr/>
        </p:nvGrpSpPr>
        <p:grpSpPr>
          <a:xfrm>
            <a:off x="0" y="-50"/>
            <a:ext cx="8560651" cy="5143598"/>
            <a:chOff x="0" y="575"/>
            <a:chExt cx="6477000" cy="4659900"/>
          </a:xfrm>
        </p:grpSpPr>
        <p:sp>
          <p:nvSpPr>
            <p:cNvPr id="23" name="Google Shape;23;p4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5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>
            <a:off x="895950" y="1704900"/>
            <a:ext cx="7352100" cy="17337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 1">
  <p:cSld name="CUSTOM_5_2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895950" y="527350"/>
            <a:ext cx="7352100" cy="40887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5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5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8"/>
          <p:cNvGrpSpPr/>
          <p:nvPr/>
        </p:nvGrpSpPr>
        <p:grpSpPr>
          <a:xfrm rot="5400000">
            <a:off x="2473122" y="-2472017"/>
            <a:ext cx="4197744" cy="9141792"/>
            <a:chOff x="0" y="575"/>
            <a:chExt cx="6477000" cy="4659900"/>
          </a:xfrm>
        </p:grpSpPr>
        <p:sp>
          <p:nvSpPr>
            <p:cNvPr id="36" name="Google Shape;36;p8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8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CUSTOM_4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8" y="0"/>
            <a:ext cx="91399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CUSTOM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4000" cy="514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2152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75" y="4790275"/>
            <a:ext cx="9144000" cy="353400"/>
          </a:xfrm>
          <a:prstGeom prst="rect">
            <a:avLst/>
          </a:prstGeom>
          <a:solidFill>
            <a:srgbClr val="021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720948" y="4813511"/>
            <a:ext cx="34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2597250" y="2055175"/>
            <a:ext cx="34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3" r:id="rId14"/>
    <p:sldLayoutId id="2147483665" r:id="rId15"/>
    <p:sldLayoutId id="214748366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tiff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2.tiff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tiff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tiff"/><Relationship Id="rId4" Type="http://schemas.openxmlformats.org/officeDocument/2006/relationships/image" Target="../media/image22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tiff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5" Type="http://schemas.openxmlformats.org/officeDocument/2006/relationships/image" Target="../media/image36.tiff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6.tiff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tiff"/><Relationship Id="rId5" Type="http://schemas.openxmlformats.org/officeDocument/2006/relationships/image" Target="../media/image26.tiff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iff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tiff"/><Relationship Id="rId5" Type="http://schemas.openxmlformats.org/officeDocument/2006/relationships/image" Target="../media/image41.tiff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/>
        </p:nvSpPr>
        <p:spPr>
          <a:xfrm>
            <a:off x="304575" y="1351250"/>
            <a:ext cx="5555400" cy="19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 Source at Enterprise Scale</a:t>
            </a:r>
            <a:b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4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20"/>
          <p:cNvSpPr txBox="1"/>
          <p:nvPr/>
        </p:nvSpPr>
        <p:spPr>
          <a:xfrm>
            <a:off x="553800" y="3434503"/>
            <a:ext cx="4508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Jeremy Justus, Ross </a:t>
            </a:r>
            <a:r>
              <a:rPr lang="en-US" sz="2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Sbriscia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99B0C0"/>
                </a:solidFill>
                <a:latin typeface="Roboto Light"/>
                <a:ea typeface="Roboto Light"/>
                <a:cs typeface="Roboto Light"/>
                <a:sym typeface="Roboto Light"/>
              </a:rPr>
              <a:t>Optum Technology</a:t>
            </a:r>
            <a:endParaRPr sz="3600" dirty="0">
              <a:solidFill>
                <a:srgbClr val="99B0C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8" name="Google Shape;78;p20"/>
          <p:cNvCxnSpPr/>
          <p:nvPr/>
        </p:nvCxnSpPr>
        <p:spPr>
          <a:xfrm>
            <a:off x="304575" y="3622025"/>
            <a:ext cx="0" cy="9285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50" y="383225"/>
            <a:ext cx="2487525" cy="2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276400" y="2779742"/>
            <a:ext cx="59478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0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“How can we, as a large enterprise, have confidence in Open Source products?”</a:t>
            </a:r>
            <a:endParaRPr sz="30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337350" y="1208625"/>
            <a:ext cx="68541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Supporting Open Source</a:t>
            </a:r>
            <a:endParaRPr sz="48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Cultivate </a:t>
            </a: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Internal</a:t>
            </a:r>
            <a:r>
              <a:rPr lang="en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Experts</a:t>
            </a:r>
            <a:endParaRPr sz="3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1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Take the expertise from the Open Source community, and make it work for you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530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6;p22">
            <a:extLst>
              <a:ext uri="{FF2B5EF4-FFF2-40B4-BE49-F238E27FC236}">
                <a16:creationId xmlns:a16="http://schemas.microsoft.com/office/drawing/2014/main" id="{07A562FA-40DE-BD41-9DAA-FEB13EBBAAA4}"/>
              </a:ext>
            </a:extLst>
          </p:cNvPr>
          <p:cNvSpPr/>
          <p:nvPr/>
        </p:nvSpPr>
        <p:spPr>
          <a:xfrm>
            <a:off x="2185082" y="1428750"/>
            <a:ext cx="4863118" cy="30480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  <p:sp>
        <p:nvSpPr>
          <p:cNvPr id="6" name="Google Shape;93;p22">
            <a:extLst>
              <a:ext uri="{FF2B5EF4-FFF2-40B4-BE49-F238E27FC236}">
                <a16:creationId xmlns:a16="http://schemas.microsoft.com/office/drawing/2014/main" id="{30CAF83B-9E09-BC43-A6F3-6908BACE772E}"/>
              </a:ext>
            </a:extLst>
          </p:cNvPr>
          <p:cNvSpPr txBox="1">
            <a:spLocks/>
          </p:cNvSpPr>
          <p:nvPr/>
        </p:nvSpPr>
        <p:spPr>
          <a:xfrm>
            <a:off x="2206418" y="2483494"/>
            <a:ext cx="4384234" cy="101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Experts are unfamiliar with the specific environmental conditions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 - Can significantly increase time to restoration, and reduce overall efficacy during troubleshooting</a:t>
            </a:r>
          </a:p>
        </p:txBody>
      </p:sp>
      <p:sp>
        <p:nvSpPr>
          <p:cNvPr id="7" name="Google Shape;93;p22">
            <a:extLst>
              <a:ext uri="{FF2B5EF4-FFF2-40B4-BE49-F238E27FC236}">
                <a16:creationId xmlns:a16="http://schemas.microsoft.com/office/drawing/2014/main" id="{5C5CE544-5817-D54E-9CF9-E9CD7D14CA20}"/>
              </a:ext>
            </a:extLst>
          </p:cNvPr>
          <p:cNvSpPr txBox="1">
            <a:spLocks/>
          </p:cNvSpPr>
          <p:nvPr/>
        </p:nvSpPr>
        <p:spPr>
          <a:xfrm>
            <a:off x="2212018" y="1412748"/>
            <a:ext cx="4438338" cy="10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Experts are “rented”, and expertise is rendered only on specific requests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- Experts can only react, not innovate </a:t>
            </a:r>
          </a:p>
        </p:txBody>
      </p:sp>
      <p:sp>
        <p:nvSpPr>
          <p:cNvPr id="8" name="Google Shape;93;p22">
            <a:extLst>
              <a:ext uri="{FF2B5EF4-FFF2-40B4-BE49-F238E27FC236}">
                <a16:creationId xmlns:a16="http://schemas.microsoft.com/office/drawing/2014/main" id="{E0DDE6A6-09AB-AE44-A5CD-F27E37C59244}"/>
              </a:ext>
            </a:extLst>
          </p:cNvPr>
          <p:cNvSpPr txBox="1">
            <a:spLocks/>
          </p:cNvSpPr>
          <p:nvPr/>
        </p:nvSpPr>
        <p:spPr>
          <a:xfrm>
            <a:off x="2218114" y="3571993"/>
            <a:ext cx="4605005" cy="85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Product is opaque, and your team’s understanding of it is limited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- Severely hampers </a:t>
            </a:r>
            <a:r>
              <a:rPr lang="en-US" sz="1200" i="1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internal</a:t>
            </a:r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 innovation around the solution</a:t>
            </a:r>
          </a:p>
        </p:txBody>
      </p:sp>
      <p:sp>
        <p:nvSpPr>
          <p:cNvPr id="13" name="Google Shape;97;p22">
            <a:extLst>
              <a:ext uri="{FF2B5EF4-FFF2-40B4-BE49-F238E27FC236}">
                <a16:creationId xmlns:a16="http://schemas.microsoft.com/office/drawing/2014/main" id="{149DF672-F1C1-4441-840A-DE14E5317B56}"/>
              </a:ext>
            </a:extLst>
          </p:cNvPr>
          <p:cNvSpPr txBox="1">
            <a:spLocks/>
          </p:cNvSpPr>
          <p:nvPr/>
        </p:nvSpPr>
        <p:spPr>
          <a:xfrm>
            <a:off x="1249423" y="501868"/>
            <a:ext cx="6429823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Vendor-Provided Model</a:t>
            </a:r>
          </a:p>
        </p:txBody>
      </p:sp>
    </p:spTree>
    <p:extLst>
      <p:ext uri="{BB962C8B-B14F-4D97-AF65-F5344CB8AC3E}">
        <p14:creationId xmlns:p14="http://schemas.microsoft.com/office/powerpoint/2010/main" val="145971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96;p22">
            <a:extLst>
              <a:ext uri="{FF2B5EF4-FFF2-40B4-BE49-F238E27FC236}">
                <a16:creationId xmlns:a16="http://schemas.microsoft.com/office/drawing/2014/main" id="{D00B2132-22E9-7146-A0C0-21B876691B58}"/>
              </a:ext>
            </a:extLst>
          </p:cNvPr>
          <p:cNvSpPr/>
          <p:nvPr/>
        </p:nvSpPr>
        <p:spPr>
          <a:xfrm>
            <a:off x="2185082" y="1428750"/>
            <a:ext cx="4863118" cy="30480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  <p:sp>
        <p:nvSpPr>
          <p:cNvPr id="12" name="Google Shape;97;p22">
            <a:extLst>
              <a:ext uri="{FF2B5EF4-FFF2-40B4-BE49-F238E27FC236}">
                <a16:creationId xmlns:a16="http://schemas.microsoft.com/office/drawing/2014/main" id="{BEADB582-24C4-3445-B821-E4686E2D6FE4}"/>
              </a:ext>
            </a:extLst>
          </p:cNvPr>
          <p:cNvSpPr txBox="1">
            <a:spLocks/>
          </p:cNvSpPr>
          <p:nvPr/>
        </p:nvSpPr>
        <p:spPr>
          <a:xfrm>
            <a:off x="1249423" y="501868"/>
            <a:ext cx="6429823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Open-Source Model</a:t>
            </a:r>
          </a:p>
        </p:txBody>
      </p:sp>
      <p:sp>
        <p:nvSpPr>
          <p:cNvPr id="13" name="Google Shape;93;p22">
            <a:extLst>
              <a:ext uri="{FF2B5EF4-FFF2-40B4-BE49-F238E27FC236}">
                <a16:creationId xmlns:a16="http://schemas.microsoft.com/office/drawing/2014/main" id="{1E8DB9B5-B9C5-AC47-94A1-066CEF596C4A}"/>
              </a:ext>
            </a:extLst>
          </p:cNvPr>
          <p:cNvSpPr txBox="1">
            <a:spLocks/>
          </p:cNvSpPr>
          <p:nvPr/>
        </p:nvSpPr>
        <p:spPr>
          <a:xfrm>
            <a:off x="2206418" y="2483494"/>
            <a:ext cx="4384234" cy="101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Experts are fully versed in the specific environmental conditions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 - Can significantly decrease MTT, and maximize overall efficacy during troubleshooting</a:t>
            </a:r>
          </a:p>
        </p:txBody>
      </p:sp>
      <p:sp>
        <p:nvSpPr>
          <p:cNvPr id="14" name="Google Shape;93;p22">
            <a:extLst>
              <a:ext uri="{FF2B5EF4-FFF2-40B4-BE49-F238E27FC236}">
                <a16:creationId xmlns:a16="http://schemas.microsoft.com/office/drawing/2014/main" id="{727AC1F3-42B7-134F-B762-71441817DDE5}"/>
              </a:ext>
            </a:extLst>
          </p:cNvPr>
          <p:cNvSpPr txBox="1">
            <a:spLocks/>
          </p:cNvSpPr>
          <p:nvPr/>
        </p:nvSpPr>
        <p:spPr>
          <a:xfrm>
            <a:off x="2201198" y="1427208"/>
            <a:ext cx="4857518" cy="10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Experts have the opportunity to leverage their skills for the benefit your entire space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- Experts can optimize integrations, support and ops because of this understanding</a:t>
            </a:r>
          </a:p>
        </p:txBody>
      </p:sp>
      <p:sp>
        <p:nvSpPr>
          <p:cNvPr id="16" name="Google Shape;93;p22">
            <a:extLst>
              <a:ext uri="{FF2B5EF4-FFF2-40B4-BE49-F238E27FC236}">
                <a16:creationId xmlns:a16="http://schemas.microsoft.com/office/drawing/2014/main" id="{614F9532-5BDF-434A-AAC9-5815B42A60A3}"/>
              </a:ext>
            </a:extLst>
          </p:cNvPr>
          <p:cNvSpPr txBox="1">
            <a:spLocks/>
          </p:cNvSpPr>
          <p:nvPr/>
        </p:nvSpPr>
        <p:spPr>
          <a:xfrm>
            <a:off x="2218114" y="3571993"/>
            <a:ext cx="4605005" cy="85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Product is entirely visible, and your team’s understanding of it is fully unhindered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- Enables cultivated experts to do full fledged solutioning</a:t>
            </a:r>
          </a:p>
        </p:txBody>
      </p:sp>
    </p:spTree>
    <p:extLst>
      <p:ext uri="{BB962C8B-B14F-4D97-AF65-F5344CB8AC3E}">
        <p14:creationId xmlns:p14="http://schemas.microsoft.com/office/powerpoint/2010/main" val="2318866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1193450" y="1372175"/>
            <a:ext cx="67572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How do we cultivate Internal experts?</a:t>
            </a:r>
            <a:endParaRPr sz="3600" dirty="0">
              <a:solidFill>
                <a:srgbClr val="D9D2E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Community Participation</a:t>
            </a:r>
            <a:endParaRPr sz="3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Tried but True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2967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E86276-6089-5C4C-A30C-7AB8445B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13" y="190954"/>
            <a:ext cx="530352" cy="5303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ADADAD"/>
            </a:solidFill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A1084D-D478-4047-9BFB-3A565225A953}"/>
              </a:ext>
            </a:extLst>
          </p:cNvPr>
          <p:cNvSpPr/>
          <p:nvPr/>
        </p:nvSpPr>
        <p:spPr>
          <a:xfrm>
            <a:off x="965080" y="170077"/>
            <a:ext cx="3302120" cy="95408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325CB7-6454-5D40-932B-4AC317177DC0}"/>
              </a:ext>
            </a:extLst>
          </p:cNvPr>
          <p:cNvSpPr/>
          <p:nvPr/>
        </p:nvSpPr>
        <p:spPr>
          <a:xfrm>
            <a:off x="6768980" y="1429610"/>
            <a:ext cx="1393136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D7D40A8F-2C4F-B043-B475-EAC35D7D1BC3}"/>
              </a:ext>
            </a:extLst>
          </p:cNvPr>
          <p:cNvSpPr txBox="1">
            <a:spLocks/>
          </p:cNvSpPr>
          <p:nvPr/>
        </p:nvSpPr>
        <p:spPr>
          <a:xfrm>
            <a:off x="6887797" y="1572850"/>
            <a:ext cx="1259079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No, why?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D5C621-2842-644D-8A3E-1C0391EB0CFF}"/>
              </a:ext>
            </a:extLst>
          </p:cNvPr>
          <p:cNvSpPr/>
          <p:nvPr/>
        </p:nvSpPr>
        <p:spPr>
          <a:xfrm>
            <a:off x="971610" y="2957248"/>
            <a:ext cx="4909258" cy="121470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140;p28">
            <a:extLst>
              <a:ext uri="{FF2B5EF4-FFF2-40B4-BE49-F238E27FC236}">
                <a16:creationId xmlns:a16="http://schemas.microsoft.com/office/drawing/2014/main" id="{9D55DF84-82C8-B543-A00B-4DBD3D5D365B}"/>
              </a:ext>
            </a:extLst>
          </p:cNvPr>
          <p:cNvSpPr txBox="1">
            <a:spLocks/>
          </p:cNvSpPr>
          <p:nvPr/>
        </p:nvSpPr>
        <p:spPr>
          <a:xfrm>
            <a:off x="1085910" y="3203229"/>
            <a:ext cx="462909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just started to receive some HTTP 502s during our testing… and can’t find logs for the transactions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F36A93-122E-5C43-8774-B1107052B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82" y="1410560"/>
            <a:ext cx="530352" cy="530352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899804-0716-5B4A-B28C-7F0F55F75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61" r="21090"/>
          <a:stretch/>
        </p:blipFill>
        <p:spPr>
          <a:xfrm>
            <a:off x="949314" y="4411729"/>
            <a:ext cx="5257801" cy="1311142"/>
          </a:xfrm>
          <a:prstGeom prst="roundRect">
            <a:avLst/>
          </a:prstGeom>
          <a:noFill/>
          <a:ln w="12700">
            <a:solidFill>
              <a:schemeClr val="tx2"/>
            </a:solidFill>
          </a:ln>
          <a:effectLst>
            <a:glow>
              <a:srgbClr val="0070C0"/>
            </a:glow>
          </a:effectLst>
        </p:spPr>
      </p:pic>
      <p:sp>
        <p:nvSpPr>
          <p:cNvPr id="26" name="Google Shape;140;p28">
            <a:extLst>
              <a:ext uri="{FF2B5EF4-FFF2-40B4-BE49-F238E27FC236}">
                <a16:creationId xmlns:a16="http://schemas.microsoft.com/office/drawing/2014/main" id="{5E187100-12CE-2E4E-A6DF-3175626E6A90}"/>
              </a:ext>
            </a:extLst>
          </p:cNvPr>
          <p:cNvSpPr txBox="1">
            <a:spLocks/>
          </p:cNvSpPr>
          <p:nvPr/>
        </p:nvSpPr>
        <p:spPr>
          <a:xfrm>
            <a:off x="1085910" y="285750"/>
            <a:ext cx="462909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Any issues with Kong today?</a:t>
            </a:r>
          </a:p>
        </p:txBody>
      </p:sp>
    </p:spTree>
    <p:extLst>
      <p:ext uri="{BB962C8B-B14F-4D97-AF65-F5344CB8AC3E}">
        <p14:creationId xmlns:p14="http://schemas.microsoft.com/office/powerpoint/2010/main" val="30502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815 " pathEditMode="relative" ptsTypes="AA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815 " pathEditMode="relative" ptsTypes="AA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815 " pathEditMode="relative" ptsTypes="AA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815 " pathEditMode="relative" ptsTypes="AA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815 " pathEditMode="relative" ptsTypes="AA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815 " pathEditMode="relative" ptsTypes="AA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815 " pathEditMode="relative" ptsTypes="AA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815 " pathEditMode="relative" ptsTypes="AA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815 " pathEditMode="relative" ptsTypes="AA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16" grpId="1" animBg="1"/>
      <p:bldP spid="17" grpId="0"/>
      <p:bldP spid="17" grpId="1"/>
      <p:bldP spid="38" grpId="0" animBg="1"/>
      <p:bldP spid="38" grpId="1" animBg="1"/>
      <p:bldP spid="39" grpId="0"/>
      <p:bldP spid="39" grpId="1"/>
      <p:bldP spid="26" grpId="0"/>
      <p:bldP spid="2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E86276-6089-5C4C-A30C-7AB8445B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13" y="-506025"/>
            <a:ext cx="530352" cy="5303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ADADAD"/>
            </a:solidFill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A1084D-D478-4047-9BFB-3A565225A953}"/>
              </a:ext>
            </a:extLst>
          </p:cNvPr>
          <p:cNvSpPr/>
          <p:nvPr/>
        </p:nvSpPr>
        <p:spPr>
          <a:xfrm>
            <a:off x="965080" y="-526902"/>
            <a:ext cx="3302120" cy="95408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325CB7-6454-5D40-932B-4AC317177DC0}"/>
              </a:ext>
            </a:extLst>
          </p:cNvPr>
          <p:cNvSpPr/>
          <p:nvPr/>
        </p:nvSpPr>
        <p:spPr>
          <a:xfrm>
            <a:off x="6768980" y="732631"/>
            <a:ext cx="1393136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D7D40A8F-2C4F-B043-B475-EAC35D7D1BC3}"/>
              </a:ext>
            </a:extLst>
          </p:cNvPr>
          <p:cNvSpPr txBox="1">
            <a:spLocks/>
          </p:cNvSpPr>
          <p:nvPr/>
        </p:nvSpPr>
        <p:spPr>
          <a:xfrm>
            <a:off x="6887797" y="875871"/>
            <a:ext cx="1259079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No, why?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D5C621-2842-644D-8A3E-1C0391EB0CFF}"/>
              </a:ext>
            </a:extLst>
          </p:cNvPr>
          <p:cNvSpPr/>
          <p:nvPr/>
        </p:nvSpPr>
        <p:spPr>
          <a:xfrm>
            <a:off x="971610" y="2260269"/>
            <a:ext cx="4909258" cy="121470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140;p28">
            <a:extLst>
              <a:ext uri="{FF2B5EF4-FFF2-40B4-BE49-F238E27FC236}">
                <a16:creationId xmlns:a16="http://schemas.microsoft.com/office/drawing/2014/main" id="{9D55DF84-82C8-B543-A00B-4DBD3D5D365B}"/>
              </a:ext>
            </a:extLst>
          </p:cNvPr>
          <p:cNvSpPr txBox="1">
            <a:spLocks/>
          </p:cNvSpPr>
          <p:nvPr/>
        </p:nvSpPr>
        <p:spPr>
          <a:xfrm>
            <a:off x="1085910" y="2506250"/>
            <a:ext cx="462909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just started to receive some HTTP 502s during our testing… and can’t find logs for the transactions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F36A93-122E-5C43-8774-B1107052B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82" y="713581"/>
            <a:ext cx="530352" cy="530352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899804-0716-5B4A-B28C-7F0F55F75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61" r="21090"/>
          <a:stretch/>
        </p:blipFill>
        <p:spPr>
          <a:xfrm>
            <a:off x="949314" y="3714750"/>
            <a:ext cx="5257801" cy="1311142"/>
          </a:xfrm>
          <a:prstGeom prst="roundRect">
            <a:avLst/>
          </a:prstGeom>
          <a:noFill/>
          <a:ln w="12700">
            <a:solidFill>
              <a:schemeClr val="tx2"/>
            </a:solidFill>
          </a:ln>
          <a:effectLst>
            <a:glow>
              <a:srgbClr val="0070C0"/>
            </a:glow>
          </a:effec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6C60F16-9C01-9147-A3E0-5482CEB082C4}"/>
              </a:ext>
            </a:extLst>
          </p:cNvPr>
          <p:cNvSpPr/>
          <p:nvPr/>
        </p:nvSpPr>
        <p:spPr>
          <a:xfrm>
            <a:off x="3581400" y="5270125"/>
            <a:ext cx="4585971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0;p28">
            <a:extLst>
              <a:ext uri="{FF2B5EF4-FFF2-40B4-BE49-F238E27FC236}">
                <a16:creationId xmlns:a16="http://schemas.microsoft.com/office/drawing/2014/main" id="{80A0219F-825C-1241-BC7E-F8F606CAD007}"/>
              </a:ext>
            </a:extLst>
          </p:cNvPr>
          <p:cNvSpPr txBox="1">
            <a:spLocks/>
          </p:cNvSpPr>
          <p:nvPr/>
        </p:nvSpPr>
        <p:spPr>
          <a:xfrm>
            <a:off x="3733800" y="5413365"/>
            <a:ext cx="4267200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Found the transaction in our STDOUT…</a:t>
            </a:r>
          </a:p>
        </p:txBody>
      </p:sp>
      <p:sp>
        <p:nvSpPr>
          <p:cNvPr id="26" name="Google Shape;140;p28">
            <a:extLst>
              <a:ext uri="{FF2B5EF4-FFF2-40B4-BE49-F238E27FC236}">
                <a16:creationId xmlns:a16="http://schemas.microsoft.com/office/drawing/2014/main" id="{5E187100-12CE-2E4E-A6DF-3175626E6A90}"/>
              </a:ext>
            </a:extLst>
          </p:cNvPr>
          <p:cNvSpPr txBox="1">
            <a:spLocks/>
          </p:cNvSpPr>
          <p:nvPr/>
        </p:nvSpPr>
        <p:spPr>
          <a:xfrm>
            <a:off x="1085910" y="-411229"/>
            <a:ext cx="462909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Any issues with Kong today?</a:t>
            </a:r>
          </a:p>
        </p:txBody>
      </p:sp>
    </p:spTree>
    <p:extLst>
      <p:ext uri="{BB962C8B-B14F-4D97-AF65-F5344CB8AC3E}">
        <p14:creationId xmlns:p14="http://schemas.microsoft.com/office/powerpoint/2010/main" val="67639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235 L 0 0.00432 " pathEditMode="fixed" ptsTypes="AA">
                                      <p:cBhvr>
                                        <p:cTn id="6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265 L 0 0.00402 " pathEditMode="fixed" ptsTypes="AA">
                                      <p:cBhvr>
                                        <p:cTn id="8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235 L 0 0.00432 " pathEditMode="fixed" ptsTypes="AA">
                                      <p:cBhvr>
                                        <p:cTn id="10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235 L 0 0.00432 " pathEditMode="fixed" ptsTypes="AA">
                                      <p:cBhvr>
                                        <p:cTn id="12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265 L 0 0.00402 " pathEditMode="fixed" ptsTypes="AA">
                                      <p:cBhvr>
                                        <p:cTn id="14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265 L 0 0.00402 " pathEditMode="fixed" ptsTypes="AA">
                                      <p:cBhvr>
                                        <p:cTn id="16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235 L 0 0.00432 " pathEditMode="fixed" ptsTypes="AA">
                                      <p:cBhvr>
                                        <p:cTn id="18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265 L 0 0.00402 " pathEditMode="fixed" ptsTypes="AA">
                                      <p:cBhvr>
                                        <p:cTn id="20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265 L 0 0.00402 " pathEditMode="fixed" ptsTypes="AA">
                                      <p:cBhvr>
                                        <p:cTn id="22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265 L 0 0.00402 " pathEditMode="fixed" ptsTypes="AA">
                                      <p:cBhvr>
                                        <p:cTn id="24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265 L 0 0.00402 " pathEditMode="fixed" ptsTypes="AA">
                                      <p:cBhvr>
                                        <p:cTn id="26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/>
      <p:bldP spid="38" grpId="0" animBg="1"/>
      <p:bldP spid="39" grpId="0"/>
      <p:bldP spid="18" grpId="0" animBg="1"/>
      <p:bldP spid="19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325CB7-6454-5D40-932B-4AC317177DC0}"/>
              </a:ext>
            </a:extLst>
          </p:cNvPr>
          <p:cNvSpPr/>
          <p:nvPr/>
        </p:nvSpPr>
        <p:spPr>
          <a:xfrm>
            <a:off x="6768980" y="-617817"/>
            <a:ext cx="1393136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D7D40A8F-2C4F-B043-B475-EAC35D7D1BC3}"/>
              </a:ext>
            </a:extLst>
          </p:cNvPr>
          <p:cNvSpPr txBox="1">
            <a:spLocks/>
          </p:cNvSpPr>
          <p:nvPr/>
        </p:nvSpPr>
        <p:spPr>
          <a:xfrm>
            <a:off x="6887797" y="-474577"/>
            <a:ext cx="1259079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No, why?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D5C621-2842-644D-8A3E-1C0391EB0CFF}"/>
              </a:ext>
            </a:extLst>
          </p:cNvPr>
          <p:cNvSpPr/>
          <p:nvPr/>
        </p:nvSpPr>
        <p:spPr>
          <a:xfrm>
            <a:off x="971610" y="909821"/>
            <a:ext cx="4909258" cy="121470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140;p28">
            <a:extLst>
              <a:ext uri="{FF2B5EF4-FFF2-40B4-BE49-F238E27FC236}">
                <a16:creationId xmlns:a16="http://schemas.microsoft.com/office/drawing/2014/main" id="{9D55DF84-82C8-B543-A00B-4DBD3D5D365B}"/>
              </a:ext>
            </a:extLst>
          </p:cNvPr>
          <p:cNvSpPr txBox="1">
            <a:spLocks/>
          </p:cNvSpPr>
          <p:nvPr/>
        </p:nvSpPr>
        <p:spPr>
          <a:xfrm>
            <a:off x="1085910" y="1155802"/>
            <a:ext cx="462909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just started to receive some HTTP 502s during our testing… and can’t find logs for the transactions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F36A93-122E-5C43-8774-B1107052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982" y="-636867"/>
            <a:ext cx="530352" cy="530352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899804-0716-5B4A-B28C-7F0F55F75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61" r="21090"/>
          <a:stretch/>
        </p:blipFill>
        <p:spPr>
          <a:xfrm>
            <a:off x="949314" y="2364302"/>
            <a:ext cx="5257801" cy="1311142"/>
          </a:xfrm>
          <a:prstGeom prst="roundRect">
            <a:avLst/>
          </a:prstGeom>
          <a:noFill/>
          <a:ln w="12700">
            <a:solidFill>
              <a:schemeClr val="tx2"/>
            </a:solidFill>
          </a:ln>
          <a:effectLst>
            <a:glow>
              <a:srgbClr val="0070C0"/>
            </a:glow>
          </a:effec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6C60F16-9C01-9147-A3E0-5482CEB082C4}"/>
              </a:ext>
            </a:extLst>
          </p:cNvPr>
          <p:cNvSpPr/>
          <p:nvPr/>
        </p:nvSpPr>
        <p:spPr>
          <a:xfrm>
            <a:off x="3581400" y="3919677"/>
            <a:ext cx="4585971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0;p28">
            <a:extLst>
              <a:ext uri="{FF2B5EF4-FFF2-40B4-BE49-F238E27FC236}">
                <a16:creationId xmlns:a16="http://schemas.microsoft.com/office/drawing/2014/main" id="{80A0219F-825C-1241-BC7E-F8F606CAD007}"/>
              </a:ext>
            </a:extLst>
          </p:cNvPr>
          <p:cNvSpPr txBox="1">
            <a:spLocks/>
          </p:cNvSpPr>
          <p:nvPr/>
        </p:nvSpPr>
        <p:spPr>
          <a:xfrm>
            <a:off x="3733800" y="4062917"/>
            <a:ext cx="4267200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Found the transaction in our STDOUT…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60D4DC-2850-314A-B863-E04BC52162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00" r="9164"/>
          <a:stretch/>
        </p:blipFill>
        <p:spPr>
          <a:xfrm>
            <a:off x="1641134" y="5238750"/>
            <a:ext cx="6520982" cy="1999443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>
              <a:srgbClr val="0070C0"/>
            </a:glow>
          </a:effectLst>
        </p:spPr>
      </p:pic>
    </p:spTree>
    <p:extLst>
      <p:ext uri="{BB962C8B-B14F-4D97-AF65-F5344CB8AC3E}">
        <p14:creationId xmlns:p14="http://schemas.microsoft.com/office/powerpoint/2010/main" val="218825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2963 L 0 0.01482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2963 L 0 0.01482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2932 L 0 0.01513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2932 L 0 0.01513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2963 L 0 0.01482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2963 L 0 0.01482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2963 L 0 0.01482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2963 L 0 0.01482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2963 L 0 0.01482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8" grpId="0" animBg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99804-0716-5B4A-B28C-7F0F55F75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61" r="21090"/>
          <a:stretch/>
        </p:blipFill>
        <p:spPr>
          <a:xfrm>
            <a:off x="949314" y="154502"/>
            <a:ext cx="5257801" cy="1311142"/>
          </a:xfrm>
          <a:prstGeom prst="roundRect">
            <a:avLst/>
          </a:prstGeom>
          <a:noFill/>
          <a:ln w="12700">
            <a:solidFill>
              <a:schemeClr val="tx2"/>
            </a:solidFill>
          </a:ln>
          <a:effectLst>
            <a:glow>
              <a:srgbClr val="0070C0"/>
            </a:glow>
          </a:effec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6C60F16-9C01-9147-A3E0-5482CEB082C4}"/>
              </a:ext>
            </a:extLst>
          </p:cNvPr>
          <p:cNvSpPr/>
          <p:nvPr/>
        </p:nvSpPr>
        <p:spPr>
          <a:xfrm>
            <a:off x="3581400" y="1709877"/>
            <a:ext cx="4585971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0;p28">
            <a:extLst>
              <a:ext uri="{FF2B5EF4-FFF2-40B4-BE49-F238E27FC236}">
                <a16:creationId xmlns:a16="http://schemas.microsoft.com/office/drawing/2014/main" id="{80A0219F-825C-1241-BC7E-F8F606CAD007}"/>
              </a:ext>
            </a:extLst>
          </p:cNvPr>
          <p:cNvSpPr txBox="1">
            <a:spLocks/>
          </p:cNvSpPr>
          <p:nvPr/>
        </p:nvSpPr>
        <p:spPr>
          <a:xfrm>
            <a:off x="3733800" y="1853117"/>
            <a:ext cx="4267200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Found the transaction in our STDOUT…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60D4DC-2850-314A-B863-E04BC52162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00" r="9164"/>
          <a:stretch/>
        </p:blipFill>
        <p:spPr>
          <a:xfrm>
            <a:off x="1641134" y="3028950"/>
            <a:ext cx="6520982" cy="1999443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>
              <a:srgbClr val="0070C0"/>
            </a:glow>
          </a:effec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122311D-837E-8F40-A888-5C8A4779C6D9}"/>
              </a:ext>
            </a:extLst>
          </p:cNvPr>
          <p:cNvSpPr/>
          <p:nvPr/>
        </p:nvSpPr>
        <p:spPr>
          <a:xfrm>
            <a:off x="4267200" y="5248753"/>
            <a:ext cx="3878711" cy="121917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0;p28">
            <a:extLst>
              <a:ext uri="{FF2B5EF4-FFF2-40B4-BE49-F238E27FC236}">
                <a16:creationId xmlns:a16="http://schemas.microsoft.com/office/drawing/2014/main" id="{722BF531-158F-4849-B420-EC515324D8B1}"/>
              </a:ext>
            </a:extLst>
          </p:cNvPr>
          <p:cNvSpPr txBox="1">
            <a:spLocks/>
          </p:cNvSpPr>
          <p:nvPr/>
        </p:nvSpPr>
        <p:spPr>
          <a:xfrm>
            <a:off x="4495800" y="5391993"/>
            <a:ext cx="348374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Looks like we got a connection reset on this transactions</a:t>
            </a:r>
          </a:p>
        </p:txBody>
      </p:sp>
    </p:spTree>
    <p:extLst>
      <p:ext uri="{BB962C8B-B14F-4D97-AF65-F5344CB8AC3E}">
        <p14:creationId xmlns:p14="http://schemas.microsoft.com/office/powerpoint/2010/main" val="1714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63 L 0 0.01481 " pathEditMode="fixed" ptsTypes="AA">
                                      <p:cBhvr>
                                        <p:cTn id="6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63 L 0 0.01481 " pathEditMode="fixed" ptsTypes="AA">
                                      <p:cBhvr>
                                        <p:cTn id="8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63 L 0 0.01481 " pathEditMode="fixed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63 L 0 0.01481 " pathEditMode="fixed" ptsTypes="AA">
                                      <p:cBhvr>
                                        <p:cTn id="12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63 L 0 0.01481 " pathEditMode="fixed" ptsTypes="AA">
                                      <p:cBhvr>
                                        <p:cTn id="1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63 L 0 0.01481 " pathEditMode="fixed" ptsTypes="AA">
                                      <p:cBhvr>
                                        <p:cTn id="16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1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1895185" y="3089529"/>
            <a:ext cx="2023671" cy="116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>
                <a:solidFill>
                  <a:srgbClr val="4051D8"/>
                </a:solidFill>
                <a:latin typeface="Roboto"/>
                <a:ea typeface="Roboto"/>
                <a:cs typeface="Roboto"/>
                <a:sym typeface="Roboto"/>
              </a:rPr>
              <a:t>Jeremy Justus</a:t>
            </a:r>
            <a:br>
              <a:rPr lang="en" sz="1200" b="1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Sr Software Engineer</a:t>
            </a:r>
          </a:p>
          <a:p>
            <a:pPr lvl="0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Seeker of </a:t>
            </a:r>
            <a:r>
              <a:rPr lang="en-US" sz="1200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StackOverflows</a:t>
            </a:r>
            <a:endParaRPr lang="en-US" sz="1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Kong Champion</a:t>
            </a:r>
            <a:endParaRPr lang="en-US"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" sz="1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2"/>
          </p:nvPr>
        </p:nvSpPr>
        <p:spPr>
          <a:xfrm>
            <a:off x="5143460" y="3089529"/>
            <a:ext cx="2157225" cy="128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051D8"/>
                </a:solidFill>
                <a:latin typeface="Roboto"/>
                <a:ea typeface="Roboto"/>
                <a:cs typeface="Roboto"/>
                <a:sym typeface="Roboto"/>
              </a:rPr>
              <a:t>Ross </a:t>
            </a:r>
            <a:r>
              <a:rPr lang="en" b="1" dirty="0" err="1">
                <a:solidFill>
                  <a:srgbClr val="4051D8"/>
                </a:solidFill>
                <a:latin typeface="Roboto"/>
                <a:ea typeface="Roboto"/>
                <a:cs typeface="Roboto"/>
                <a:sym typeface="Roboto"/>
              </a:rPr>
              <a:t>Sbriscia</a:t>
            </a:r>
            <a:br>
              <a:rPr lang="en" sz="1200" b="1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Sr Software Engineer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Expert Googler</a:t>
            </a:r>
            <a:br>
              <a:rPr lang="en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Kong Champion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B91F1-7714-4A45-92DF-6E669C20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84" y="999671"/>
            <a:ext cx="2023671" cy="202367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9FFD62-0707-314F-B381-2AB640C8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60" y="999670"/>
            <a:ext cx="2023671" cy="202367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97333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6C60F16-9C01-9147-A3E0-5482CEB082C4}"/>
              </a:ext>
            </a:extLst>
          </p:cNvPr>
          <p:cNvSpPr/>
          <p:nvPr/>
        </p:nvSpPr>
        <p:spPr>
          <a:xfrm>
            <a:off x="3581400" y="185877"/>
            <a:ext cx="4585971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0;p28">
            <a:extLst>
              <a:ext uri="{FF2B5EF4-FFF2-40B4-BE49-F238E27FC236}">
                <a16:creationId xmlns:a16="http://schemas.microsoft.com/office/drawing/2014/main" id="{80A0219F-825C-1241-BC7E-F8F606CAD007}"/>
              </a:ext>
            </a:extLst>
          </p:cNvPr>
          <p:cNvSpPr txBox="1">
            <a:spLocks/>
          </p:cNvSpPr>
          <p:nvPr/>
        </p:nvSpPr>
        <p:spPr>
          <a:xfrm>
            <a:off x="3733800" y="329117"/>
            <a:ext cx="4267200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Found the transaction in our STDOUT…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60D4DC-2850-314A-B863-E04BC5216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r="9164"/>
          <a:stretch/>
        </p:blipFill>
        <p:spPr>
          <a:xfrm>
            <a:off x="1641134" y="1504950"/>
            <a:ext cx="6520982" cy="1999443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>
              <a:srgbClr val="0070C0"/>
            </a:glow>
          </a:effec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122311D-837E-8F40-A888-5C8A4779C6D9}"/>
              </a:ext>
            </a:extLst>
          </p:cNvPr>
          <p:cNvSpPr/>
          <p:nvPr/>
        </p:nvSpPr>
        <p:spPr>
          <a:xfrm>
            <a:off x="4267200" y="3724753"/>
            <a:ext cx="3878711" cy="121917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0;p28">
            <a:extLst>
              <a:ext uri="{FF2B5EF4-FFF2-40B4-BE49-F238E27FC236}">
                <a16:creationId xmlns:a16="http://schemas.microsoft.com/office/drawing/2014/main" id="{722BF531-158F-4849-B420-EC515324D8B1}"/>
              </a:ext>
            </a:extLst>
          </p:cNvPr>
          <p:cNvSpPr txBox="1">
            <a:spLocks/>
          </p:cNvSpPr>
          <p:nvPr/>
        </p:nvSpPr>
        <p:spPr>
          <a:xfrm>
            <a:off x="4495800" y="3867993"/>
            <a:ext cx="348374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Looks like we got a connection reset on this transactions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3C68954-5561-D84A-B7E7-437780A26FC4}"/>
              </a:ext>
            </a:extLst>
          </p:cNvPr>
          <p:cNvSpPr/>
          <p:nvPr/>
        </p:nvSpPr>
        <p:spPr>
          <a:xfrm>
            <a:off x="3962400" y="5181683"/>
            <a:ext cx="4183511" cy="121917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140;p28">
            <a:extLst>
              <a:ext uri="{FF2B5EF4-FFF2-40B4-BE49-F238E27FC236}">
                <a16:creationId xmlns:a16="http://schemas.microsoft.com/office/drawing/2014/main" id="{72736595-4EAE-A74D-9335-15F26C176C50}"/>
              </a:ext>
            </a:extLst>
          </p:cNvPr>
          <p:cNvSpPr txBox="1">
            <a:spLocks/>
          </p:cNvSpPr>
          <p:nvPr/>
        </p:nvSpPr>
        <p:spPr>
          <a:xfrm>
            <a:off x="4191000" y="5324923"/>
            <a:ext cx="378854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But that doesn’t explain why we’re missing a log even for this…</a:t>
            </a:r>
          </a:p>
        </p:txBody>
      </p:sp>
    </p:spTree>
    <p:extLst>
      <p:ext uri="{BB962C8B-B14F-4D97-AF65-F5344CB8AC3E}">
        <p14:creationId xmlns:p14="http://schemas.microsoft.com/office/powerpoint/2010/main" val="210163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8302 L 0 0.00957 " pathEditMode="fixed" ptsTypes="AA">
                                      <p:cBhvr>
                                        <p:cTn id="6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8302 L 0 0.00957 " pathEditMode="fixed" ptsTypes="AA">
                                      <p:cBhvr>
                                        <p:cTn id="8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8333 L 0 0.00926 " pathEditMode="fixed" ptsTypes="AA">
                                      <p:cBhvr>
                                        <p:cTn id="10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8333 L 0 0.00926 " pathEditMode="fixed" ptsTypes="AA">
                                      <p:cBhvr>
                                        <p:cTn id="12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8364 L 0 0.00895 " pathEditMode="fixed" ptsTypes="AA">
                                      <p:cBhvr>
                                        <p:cTn id="14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8333 L 0 0.00926 " pathEditMode="fixed" ptsTypes="AA">
                                      <p:cBhvr>
                                        <p:cTn id="16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8333 L 0 0.00926 " pathEditMode="fixed" ptsTypes="AA">
                                      <p:cBhvr>
                                        <p:cTn id="18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1" grpId="0" animBg="1"/>
      <p:bldP spid="22" grpId="0"/>
      <p:bldP spid="24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6ABE9523-D110-0F44-8C27-1279FA2DA2A0}"/>
              </a:ext>
            </a:extLst>
          </p:cNvPr>
          <p:cNvSpPr txBox="1">
            <a:spLocks/>
          </p:cNvSpPr>
          <p:nvPr/>
        </p:nvSpPr>
        <p:spPr>
          <a:xfrm>
            <a:off x="773858" y="733050"/>
            <a:ext cx="361141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F621DA-41DC-074F-AF56-E714600B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9550"/>
            <a:ext cx="7899658" cy="4724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269131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1;p24">
            <a:extLst>
              <a:ext uri="{FF2B5EF4-FFF2-40B4-BE49-F238E27FC236}">
                <a16:creationId xmlns:a16="http://schemas.microsoft.com/office/drawing/2014/main" id="{A0A94118-1124-D940-8F15-DC73C7E46CCA}"/>
              </a:ext>
            </a:extLst>
          </p:cNvPr>
          <p:cNvSpPr/>
          <p:nvPr/>
        </p:nvSpPr>
        <p:spPr>
          <a:xfrm rot="10800000">
            <a:off x="0" y="1657350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157992-57A5-054C-BF80-5AED25278199}"/>
              </a:ext>
            </a:extLst>
          </p:cNvPr>
          <p:cNvSpPr/>
          <p:nvPr/>
        </p:nvSpPr>
        <p:spPr>
          <a:xfrm>
            <a:off x="959318" y="1873950"/>
            <a:ext cx="4800600" cy="1143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706AACB-60E0-2D4A-8BB3-48595C8F1089}"/>
              </a:ext>
            </a:extLst>
          </p:cNvPr>
          <p:cNvSpPr/>
          <p:nvPr/>
        </p:nvSpPr>
        <p:spPr>
          <a:xfrm>
            <a:off x="3028950" y="331984"/>
            <a:ext cx="5113020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0;p28">
            <a:extLst>
              <a:ext uri="{FF2B5EF4-FFF2-40B4-BE49-F238E27FC236}">
                <a16:creationId xmlns:a16="http://schemas.microsoft.com/office/drawing/2014/main" id="{61D02070-D13D-A842-9096-EF23B0B67CE4}"/>
              </a:ext>
            </a:extLst>
          </p:cNvPr>
          <p:cNvSpPr txBox="1">
            <a:spLocks/>
          </p:cNvSpPr>
          <p:nvPr/>
        </p:nvSpPr>
        <p:spPr>
          <a:xfrm>
            <a:off x="3200400" y="398704"/>
            <a:ext cx="5288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On layer-4 errors, the Kong HTTP Log plugin doesn’t log transaction. Any idea why?</a:t>
            </a:r>
          </a:p>
        </p:txBody>
      </p:sp>
      <p:sp>
        <p:nvSpPr>
          <p:cNvPr id="6" name="Google Shape;140;p28">
            <a:extLst>
              <a:ext uri="{FF2B5EF4-FFF2-40B4-BE49-F238E27FC236}">
                <a16:creationId xmlns:a16="http://schemas.microsoft.com/office/drawing/2014/main" id="{71A481E2-2B8C-D141-BB7E-B1DABCB02DD4}"/>
              </a:ext>
            </a:extLst>
          </p:cNvPr>
          <p:cNvSpPr txBox="1">
            <a:spLocks/>
          </p:cNvSpPr>
          <p:nvPr/>
        </p:nvSpPr>
        <p:spPr>
          <a:xfrm>
            <a:off x="1073618" y="2035051"/>
            <a:ext cx="4572000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Try invoking the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kong.log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() method in the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kong_error_handler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block?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472422-007B-3A4F-AF6A-EDFD1B25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420" y="331984"/>
            <a:ext cx="530352" cy="530352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6ACBB-B82F-9345-9CB4-32CBBF82F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9" y="1873950"/>
            <a:ext cx="525360" cy="5253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42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1;p24">
            <a:extLst>
              <a:ext uri="{FF2B5EF4-FFF2-40B4-BE49-F238E27FC236}">
                <a16:creationId xmlns:a16="http://schemas.microsoft.com/office/drawing/2014/main" id="{A0A94118-1124-D940-8F15-DC73C7E46CCA}"/>
              </a:ext>
            </a:extLst>
          </p:cNvPr>
          <p:cNvSpPr/>
          <p:nvPr/>
        </p:nvSpPr>
        <p:spPr>
          <a:xfrm rot="10800000">
            <a:off x="0" y="1657350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157992-57A5-054C-BF80-5AED25278199}"/>
              </a:ext>
            </a:extLst>
          </p:cNvPr>
          <p:cNvSpPr/>
          <p:nvPr/>
        </p:nvSpPr>
        <p:spPr>
          <a:xfrm>
            <a:off x="959318" y="1873950"/>
            <a:ext cx="4800600" cy="1143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706AACB-60E0-2D4A-8BB3-48595C8F1089}"/>
              </a:ext>
            </a:extLst>
          </p:cNvPr>
          <p:cNvSpPr/>
          <p:nvPr/>
        </p:nvSpPr>
        <p:spPr>
          <a:xfrm>
            <a:off x="3028950" y="331984"/>
            <a:ext cx="5113020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0;p28">
            <a:extLst>
              <a:ext uri="{FF2B5EF4-FFF2-40B4-BE49-F238E27FC236}">
                <a16:creationId xmlns:a16="http://schemas.microsoft.com/office/drawing/2014/main" id="{61D02070-D13D-A842-9096-EF23B0B67CE4}"/>
              </a:ext>
            </a:extLst>
          </p:cNvPr>
          <p:cNvSpPr txBox="1">
            <a:spLocks/>
          </p:cNvSpPr>
          <p:nvPr/>
        </p:nvSpPr>
        <p:spPr>
          <a:xfrm>
            <a:off x="3200400" y="398704"/>
            <a:ext cx="5288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On layer-4 errors, the Kong HTTP Log plugin doesn’t log transaction. Any idea why?</a:t>
            </a:r>
          </a:p>
        </p:txBody>
      </p:sp>
      <p:sp>
        <p:nvSpPr>
          <p:cNvPr id="6" name="Google Shape;140;p28">
            <a:extLst>
              <a:ext uri="{FF2B5EF4-FFF2-40B4-BE49-F238E27FC236}">
                <a16:creationId xmlns:a16="http://schemas.microsoft.com/office/drawing/2014/main" id="{71A481E2-2B8C-D141-BB7E-B1DABCB02DD4}"/>
              </a:ext>
            </a:extLst>
          </p:cNvPr>
          <p:cNvSpPr txBox="1">
            <a:spLocks/>
          </p:cNvSpPr>
          <p:nvPr/>
        </p:nvSpPr>
        <p:spPr>
          <a:xfrm>
            <a:off x="1073618" y="2035051"/>
            <a:ext cx="4572000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Try invoking the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kong.log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() method in the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kong_error_handler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block?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472422-007B-3A4F-AF6A-EDFD1B25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420" y="331984"/>
            <a:ext cx="530352" cy="530352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6ACBB-B82F-9345-9CB4-32CBBF82F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9" y="1873950"/>
            <a:ext cx="525360" cy="52536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0FD90-30CD-C341-AD25-7D420C6AE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334126"/>
            <a:ext cx="6731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1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6ABE9523-D110-0F44-8C27-1279FA2DA2A0}"/>
              </a:ext>
            </a:extLst>
          </p:cNvPr>
          <p:cNvSpPr txBox="1">
            <a:spLocks/>
          </p:cNvSpPr>
          <p:nvPr/>
        </p:nvSpPr>
        <p:spPr>
          <a:xfrm>
            <a:off x="773858" y="733050"/>
            <a:ext cx="361141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67AFA-9CC9-0B47-A995-8CE3DF265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8350"/>
            <a:ext cx="7425724" cy="1136026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>
            <a:glow>
              <a:srgbClr val="0070C0"/>
            </a:glow>
          </a:effectLst>
        </p:spPr>
      </p:pic>
    </p:spTree>
    <p:extLst>
      <p:ext uri="{BB962C8B-B14F-4D97-AF65-F5344CB8AC3E}">
        <p14:creationId xmlns:p14="http://schemas.microsoft.com/office/powerpoint/2010/main" val="425009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1;p24">
            <a:extLst>
              <a:ext uri="{FF2B5EF4-FFF2-40B4-BE49-F238E27FC236}">
                <a16:creationId xmlns:a16="http://schemas.microsoft.com/office/drawing/2014/main" id="{A0A94118-1124-D940-8F15-DC73C7E46CCA}"/>
              </a:ext>
            </a:extLst>
          </p:cNvPr>
          <p:cNvSpPr/>
          <p:nvPr/>
        </p:nvSpPr>
        <p:spPr>
          <a:xfrm rot="10800000">
            <a:off x="0" y="1657350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F2806-3730-554E-92F0-2EDD11FC4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70" y="285750"/>
            <a:ext cx="5239660" cy="460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-7883" y="1653324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B0CBDB-5CF1-0840-8A70-447E4A075A13}"/>
              </a:ext>
            </a:extLst>
          </p:cNvPr>
          <p:cNvSpPr/>
          <p:nvPr/>
        </p:nvSpPr>
        <p:spPr>
          <a:xfrm>
            <a:off x="959318" y="768108"/>
            <a:ext cx="4800600" cy="1143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40;p28">
            <a:extLst>
              <a:ext uri="{FF2B5EF4-FFF2-40B4-BE49-F238E27FC236}">
                <a16:creationId xmlns:a16="http://schemas.microsoft.com/office/drawing/2014/main" id="{683F1126-C4E4-AE4C-9282-83DD9C031246}"/>
              </a:ext>
            </a:extLst>
          </p:cNvPr>
          <p:cNvSpPr txBox="1">
            <a:spLocks/>
          </p:cNvSpPr>
          <p:nvPr/>
        </p:nvSpPr>
        <p:spPr>
          <a:xfrm>
            <a:off x="1073618" y="929209"/>
            <a:ext cx="4572000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Try invoking the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kong.log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() method in the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kong_error_handler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block?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8FC985-DB7E-CB4C-9BEF-41519BD4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9" y="768108"/>
            <a:ext cx="525360" cy="525360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FB03B8-2F84-AE41-AB98-5BE08F394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18" y="2038350"/>
            <a:ext cx="6731000" cy="30353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727B937-4FD6-5B4C-9695-3EFBF7E4D94A}"/>
              </a:ext>
            </a:extLst>
          </p:cNvPr>
          <p:cNvSpPr/>
          <p:nvPr/>
        </p:nvSpPr>
        <p:spPr>
          <a:xfrm>
            <a:off x="6477000" y="5335772"/>
            <a:ext cx="1664970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140;p28">
            <a:extLst>
              <a:ext uri="{FF2B5EF4-FFF2-40B4-BE49-F238E27FC236}">
                <a16:creationId xmlns:a16="http://schemas.microsoft.com/office/drawing/2014/main" id="{0B1B2F10-C963-474B-929A-0AC5D9702CA3}"/>
              </a:ext>
            </a:extLst>
          </p:cNvPr>
          <p:cNvSpPr txBox="1">
            <a:spLocks/>
          </p:cNvSpPr>
          <p:nvPr/>
        </p:nvSpPr>
        <p:spPr>
          <a:xfrm>
            <a:off x="6629400" y="5402492"/>
            <a:ext cx="1859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Didn’t work!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41D8F2-47A1-7048-8C12-5B61589B7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420" y="5335772"/>
            <a:ext cx="530352" cy="530352"/>
          </a:xfrm>
          <a:prstGeom prst="ellipse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EDBA46-BE98-3C48-B038-8C1B5B6F9170}"/>
              </a:ext>
            </a:extLst>
          </p:cNvPr>
          <p:cNvSpPr/>
          <p:nvPr/>
        </p:nvSpPr>
        <p:spPr>
          <a:xfrm>
            <a:off x="3486150" y="-742933"/>
            <a:ext cx="5113020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140;p28">
            <a:extLst>
              <a:ext uri="{FF2B5EF4-FFF2-40B4-BE49-F238E27FC236}">
                <a16:creationId xmlns:a16="http://schemas.microsoft.com/office/drawing/2014/main" id="{A00E04FF-DB44-2746-B63F-057E869D64B2}"/>
              </a:ext>
            </a:extLst>
          </p:cNvPr>
          <p:cNvSpPr txBox="1">
            <a:spLocks/>
          </p:cNvSpPr>
          <p:nvPr/>
        </p:nvSpPr>
        <p:spPr>
          <a:xfrm>
            <a:off x="3657600" y="-676213"/>
            <a:ext cx="5288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On layer-4 errors, the Kong HTTP Log plugin doesn’t log transaction. Any idea why?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DC3AEE-E905-7644-ADBE-7FA276138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0620" y="-742933"/>
            <a:ext cx="530352" cy="53035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674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63 " pathEditMode="relative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63 " pathEditMode="relative" ptsTypes="AA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63 " pathEditMode="relative" ptsTypes="AA">
                                      <p:cBhvr>
                                        <p:cTn id="1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63 " pathEditMode="relative" ptsTypes="AA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63 " pathEditMode="relative" ptsTypes="AA">
                                      <p:cBhvr>
                                        <p:cTn id="1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63 " pathEditMode="relative" ptsTypes="AA">
                                      <p:cBhvr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63 " pathEditMode="relative" ptsTypes="AA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63 " pathEditMode="relative" ptsTypes="AA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63 " pathEditMode="relative" ptsTypes="AA">
                                      <p:cBhvr>
                                        <p:cTn id="2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63 " pathEditMode="relative" ptsTypes="AA"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22" grpId="0" animBg="1"/>
      <p:bldP spid="23" grpId="0"/>
      <p:bldP spid="16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-7883" y="1653324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B0CBDB-5CF1-0840-8A70-447E4A075A13}"/>
              </a:ext>
            </a:extLst>
          </p:cNvPr>
          <p:cNvSpPr/>
          <p:nvPr/>
        </p:nvSpPr>
        <p:spPr>
          <a:xfrm>
            <a:off x="959318" y="-462434"/>
            <a:ext cx="4800600" cy="1143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40;p28">
            <a:extLst>
              <a:ext uri="{FF2B5EF4-FFF2-40B4-BE49-F238E27FC236}">
                <a16:creationId xmlns:a16="http://schemas.microsoft.com/office/drawing/2014/main" id="{683F1126-C4E4-AE4C-9282-83DD9C031246}"/>
              </a:ext>
            </a:extLst>
          </p:cNvPr>
          <p:cNvSpPr txBox="1">
            <a:spLocks/>
          </p:cNvSpPr>
          <p:nvPr/>
        </p:nvSpPr>
        <p:spPr>
          <a:xfrm>
            <a:off x="1073618" y="-301333"/>
            <a:ext cx="4572000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Try invoking the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kong.log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() method in the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kong_error_handler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block?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8FC985-DB7E-CB4C-9BEF-41519BD4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9" y="-462434"/>
            <a:ext cx="525360" cy="525360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FB03B8-2F84-AE41-AB98-5BE08F394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18" y="807808"/>
            <a:ext cx="6731000" cy="30353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727B937-4FD6-5B4C-9695-3EFBF7E4D94A}"/>
              </a:ext>
            </a:extLst>
          </p:cNvPr>
          <p:cNvSpPr/>
          <p:nvPr/>
        </p:nvSpPr>
        <p:spPr>
          <a:xfrm>
            <a:off x="6477000" y="4078727"/>
            <a:ext cx="1664970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140;p28">
            <a:extLst>
              <a:ext uri="{FF2B5EF4-FFF2-40B4-BE49-F238E27FC236}">
                <a16:creationId xmlns:a16="http://schemas.microsoft.com/office/drawing/2014/main" id="{0B1B2F10-C963-474B-929A-0AC5D9702CA3}"/>
              </a:ext>
            </a:extLst>
          </p:cNvPr>
          <p:cNvSpPr txBox="1">
            <a:spLocks/>
          </p:cNvSpPr>
          <p:nvPr/>
        </p:nvSpPr>
        <p:spPr>
          <a:xfrm>
            <a:off x="6629400" y="4171950"/>
            <a:ext cx="1859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Didn’t work!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41D8F2-47A1-7048-8C12-5B61589B7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420" y="4105230"/>
            <a:ext cx="530352" cy="530352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C11CEE-A792-5842-888F-849078334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713" y="5490990"/>
            <a:ext cx="4423707" cy="4354451"/>
          </a:xfrm>
          <a:prstGeom prst="round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3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9179 L 2.22222E-6 0.00061 " pathEditMode="fixed" rAng="0" ptsTypes="AA">
                                      <p:cBhvr>
                                        <p:cTn id="6" dur="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91759 L 2.22222E-6 0.00093 " pathEditMode="fixed" rAng="0" ptsTypes="AA">
                                      <p:cBhvr>
                                        <p:cTn id="8" dur="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9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9179 L -1.38889E-6 0.00062 " pathEditMode="fixed" rAng="0" ptsTypes="AA">
                                      <p:cBhvr>
                                        <p:cTn id="10" dur="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9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9179 L 2.22222E-6 0.00062 " pathEditMode="fixed" rAng="0" ptsTypes="AA">
                                      <p:cBhvr>
                                        <p:cTn id="12" dur="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9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0.91234 L 6.66667E-6 0.00618 " pathEditMode="fixed" rAng="0" ptsTypes="AA">
                                      <p:cBhvr>
                                        <p:cTn id="14" dur="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9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91759 L 2.22222E-6 0.00093 " pathEditMode="fixed" rAng="0" ptsTypes="AA">
                                      <p:cBhvr>
                                        <p:cTn id="16" dur="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9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7778E-6 -0.9179 L -7.77778E-6 0.00062 " pathEditMode="fixed" rAng="0" ptsTypes="AA">
                                      <p:cBhvr>
                                        <p:cTn id="18" dur="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9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9179 L 2.22222E-6 0.00062 " pathEditMode="fixed" rAng="0" ptsTypes="AA">
                                      <p:cBhvr>
                                        <p:cTn id="20" dur="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92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22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1;p24">
            <a:extLst>
              <a:ext uri="{FF2B5EF4-FFF2-40B4-BE49-F238E27FC236}">
                <a16:creationId xmlns:a16="http://schemas.microsoft.com/office/drawing/2014/main" id="{A0A94118-1124-D940-8F15-DC73C7E46CCA}"/>
              </a:ext>
            </a:extLst>
          </p:cNvPr>
          <p:cNvSpPr/>
          <p:nvPr/>
        </p:nvSpPr>
        <p:spPr>
          <a:xfrm rot="10800000">
            <a:off x="0" y="1657350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A483D-3AD8-644E-AB48-2E4AFF336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276350"/>
            <a:ext cx="8172449" cy="27432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60295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71915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11CEE-A792-5842-888F-84907833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3" y="-3295650"/>
            <a:ext cx="4423707" cy="4354451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D23E52C-F00C-574E-A3FA-0D8B00E8C1E0}"/>
              </a:ext>
            </a:extLst>
          </p:cNvPr>
          <p:cNvSpPr/>
          <p:nvPr/>
        </p:nvSpPr>
        <p:spPr>
          <a:xfrm>
            <a:off x="959318" y="1343849"/>
            <a:ext cx="1250482" cy="1143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40;p28">
            <a:extLst>
              <a:ext uri="{FF2B5EF4-FFF2-40B4-BE49-F238E27FC236}">
                <a16:creationId xmlns:a16="http://schemas.microsoft.com/office/drawing/2014/main" id="{D71DE95A-9801-EE45-B0E8-1BA76D8B3625}"/>
              </a:ext>
            </a:extLst>
          </p:cNvPr>
          <p:cNvSpPr txBox="1">
            <a:spLocks/>
          </p:cNvSpPr>
          <p:nvPr/>
        </p:nvSpPr>
        <p:spPr>
          <a:xfrm>
            <a:off x="1073618" y="1504950"/>
            <a:ext cx="4572000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Hmm…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9A50E-7F21-D34B-96F6-54117AC30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9" y="1343849"/>
            <a:ext cx="525360" cy="525360"/>
          </a:xfrm>
          <a:prstGeom prst="ellipse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EA9EFA-97EC-764A-9566-CF1C4D06A251}"/>
              </a:ext>
            </a:extLst>
          </p:cNvPr>
          <p:cNvSpPr/>
          <p:nvPr/>
        </p:nvSpPr>
        <p:spPr>
          <a:xfrm>
            <a:off x="959318" y="2650190"/>
            <a:ext cx="6508282" cy="13693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77C427CC-337A-9945-A744-CB78D3B24187}"/>
              </a:ext>
            </a:extLst>
          </p:cNvPr>
          <p:cNvSpPr txBox="1">
            <a:spLocks/>
          </p:cNvSpPr>
          <p:nvPr/>
        </p:nvSpPr>
        <p:spPr>
          <a:xfrm>
            <a:off x="1077162" y="2932998"/>
            <a:ext cx="5780838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Nginx’s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error_page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does an internal redirect which resets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ngx.ctx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… thus, no plugin will be run</a:t>
            </a:r>
          </a:p>
        </p:txBody>
      </p:sp>
    </p:spTree>
    <p:extLst>
      <p:ext uri="{BB962C8B-B14F-4D97-AF65-F5344CB8AC3E}">
        <p14:creationId xmlns:p14="http://schemas.microsoft.com/office/powerpoint/2010/main" val="36525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4"/>
          <p:cNvGrpSpPr/>
          <p:nvPr/>
        </p:nvGrpSpPr>
        <p:grpSpPr>
          <a:xfrm rot="-5400000">
            <a:off x="2811408" y="-1150678"/>
            <a:ext cx="3500335" cy="9123152"/>
            <a:chOff x="0" y="575"/>
            <a:chExt cx="6477000" cy="4659900"/>
          </a:xfrm>
        </p:grpSpPr>
        <p:sp>
          <p:nvSpPr>
            <p:cNvPr id="111" name="Google Shape;111;p24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4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2133600" y="3763325"/>
            <a:ext cx="4659000" cy="127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Healthcare Space</a:t>
            </a:r>
            <a:b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300,000 Employees</a:t>
            </a:r>
            <a:b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Thousands of APIs</a:t>
            </a:r>
            <a:b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Fortune Six Company</a:t>
            </a: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" name="Google Shape;114;p24"/>
          <p:cNvSpPr txBox="1"/>
          <p:nvPr/>
        </p:nvSpPr>
        <p:spPr>
          <a:xfrm>
            <a:off x="1734338" y="2539025"/>
            <a:ext cx="6537775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Optum provides the tech infrastructure for UnitedHealth Group</a:t>
            </a:r>
            <a:endParaRPr sz="3000" dirty="0">
              <a:solidFill>
                <a:srgbClr val="99B0C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15" name="Google Shape;115;p24"/>
          <p:cNvCxnSpPr>
            <a:cxnSpLocks/>
          </p:cNvCxnSpPr>
          <p:nvPr/>
        </p:nvCxnSpPr>
        <p:spPr>
          <a:xfrm>
            <a:off x="1905000" y="3747075"/>
            <a:ext cx="0" cy="1306514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4"/>
          <p:cNvCxnSpPr/>
          <p:nvPr/>
        </p:nvCxnSpPr>
        <p:spPr>
          <a:xfrm>
            <a:off x="11525" y="1643165"/>
            <a:ext cx="9161400" cy="0"/>
          </a:xfrm>
          <a:prstGeom prst="straightConnector1">
            <a:avLst/>
          </a:prstGeom>
          <a:noFill/>
          <a:ln w="19050" cap="flat" cmpd="sng">
            <a:solidFill>
              <a:srgbClr val="4051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4"/>
          <p:cNvSpPr txBox="1"/>
          <p:nvPr/>
        </p:nvSpPr>
        <p:spPr>
          <a:xfrm>
            <a:off x="1734338" y="1746773"/>
            <a:ext cx="6893375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Optum Technology</a:t>
            </a:r>
            <a:endParaRPr sz="48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7D269-44CB-AC49-8E05-9EDEE496E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6035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11CEE-A792-5842-888F-84907833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3" y="-3295650"/>
            <a:ext cx="4423707" cy="4354451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D23E52C-F00C-574E-A3FA-0D8B00E8C1E0}"/>
              </a:ext>
            </a:extLst>
          </p:cNvPr>
          <p:cNvSpPr/>
          <p:nvPr/>
        </p:nvSpPr>
        <p:spPr>
          <a:xfrm>
            <a:off x="959318" y="1343849"/>
            <a:ext cx="1250482" cy="1143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40;p28">
            <a:extLst>
              <a:ext uri="{FF2B5EF4-FFF2-40B4-BE49-F238E27FC236}">
                <a16:creationId xmlns:a16="http://schemas.microsoft.com/office/drawing/2014/main" id="{D71DE95A-9801-EE45-B0E8-1BA76D8B3625}"/>
              </a:ext>
            </a:extLst>
          </p:cNvPr>
          <p:cNvSpPr txBox="1">
            <a:spLocks/>
          </p:cNvSpPr>
          <p:nvPr/>
        </p:nvSpPr>
        <p:spPr>
          <a:xfrm>
            <a:off x="1073618" y="1504950"/>
            <a:ext cx="4572000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Hmm…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9A50E-7F21-D34B-96F6-54117AC30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9" y="1343849"/>
            <a:ext cx="525360" cy="525360"/>
          </a:xfrm>
          <a:prstGeom prst="ellipse">
            <a:avLst/>
          </a:prstGeom>
          <a:ln>
            <a:solidFill>
              <a:srgbClr val="00B0F0"/>
            </a:solidFill>
          </a:ln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EA9EFA-97EC-764A-9566-CF1C4D06A251}"/>
              </a:ext>
            </a:extLst>
          </p:cNvPr>
          <p:cNvSpPr/>
          <p:nvPr/>
        </p:nvSpPr>
        <p:spPr>
          <a:xfrm>
            <a:off x="959318" y="2650190"/>
            <a:ext cx="6508282" cy="13693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77C427CC-337A-9945-A744-CB78D3B24187}"/>
              </a:ext>
            </a:extLst>
          </p:cNvPr>
          <p:cNvSpPr txBox="1">
            <a:spLocks/>
          </p:cNvSpPr>
          <p:nvPr/>
        </p:nvSpPr>
        <p:spPr>
          <a:xfrm>
            <a:off x="1077162" y="2932998"/>
            <a:ext cx="5780838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Nginx’s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error_page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does an internal redirect which resets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ngx.ctx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… thus, no plugin will be run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D2B1DAB-0342-5042-B017-FCD800000662}"/>
              </a:ext>
            </a:extLst>
          </p:cNvPr>
          <p:cNvSpPr/>
          <p:nvPr/>
        </p:nvSpPr>
        <p:spPr>
          <a:xfrm>
            <a:off x="6096000" y="4305620"/>
            <a:ext cx="2045114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0;p28">
            <a:extLst>
              <a:ext uri="{FF2B5EF4-FFF2-40B4-BE49-F238E27FC236}">
                <a16:creationId xmlns:a16="http://schemas.microsoft.com/office/drawing/2014/main" id="{82EC92DA-F992-984E-8C41-AD7C69AF861F}"/>
              </a:ext>
            </a:extLst>
          </p:cNvPr>
          <p:cNvSpPr txBox="1">
            <a:spLocks/>
          </p:cNvSpPr>
          <p:nvPr/>
        </p:nvSpPr>
        <p:spPr>
          <a:xfrm>
            <a:off x="6242638" y="4372340"/>
            <a:ext cx="1859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We’ll take a look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9B79D5-F172-204D-B31F-14B2BA36E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564" y="4305620"/>
            <a:ext cx="530352" cy="530352"/>
          </a:xfrm>
          <a:prstGeom prst="ellipse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02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8 " pathEditMode="relative" ptsTypes="AA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8 " pathEditMode="relative" ptsTypes="AA">
                                      <p:cBhvr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8 " pathEditMode="relative" ptsTypes="AA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8 " pathEditMode="relative" ptsTypes="AA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8 " pathEditMode="relative" ptsTypes="AA">
                                      <p:cBhvr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8 " pathEditMode="relative" ptsTypes="AA">
                                      <p:cBhvr>
                                        <p:cTn id="2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8 " pathEditMode="relative" ptsTypes="AA">
                                      <p:cBhvr>
                                        <p:cTn id="3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8 " pathEditMode="relative" ptsTypes="AA">
                                      <p:cBhvr>
                                        <p:cTn id="3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8 " pathEditMode="relative" ptsTypes="AA">
                                      <p:cBhvr>
                                        <p:cTn id="3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/>
      <p:bldP spid="18" grpId="0" animBg="1"/>
      <p:bldP spid="18" grpId="1" animBg="1"/>
      <p:bldP spid="19" grpId="0"/>
      <p:bldP spid="1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25DE8B-26C7-A847-A129-2F47DA1E5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8150"/>
            <a:ext cx="8199640" cy="41148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32427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-47625" y="154891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11CEE-A792-5842-888F-84907833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75" y="-3782264"/>
            <a:ext cx="4423707" cy="4354451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D23E52C-F00C-574E-A3FA-0D8B00E8C1E0}"/>
              </a:ext>
            </a:extLst>
          </p:cNvPr>
          <p:cNvSpPr/>
          <p:nvPr/>
        </p:nvSpPr>
        <p:spPr>
          <a:xfrm>
            <a:off x="965080" y="857235"/>
            <a:ext cx="1250482" cy="1143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40;p28">
            <a:extLst>
              <a:ext uri="{FF2B5EF4-FFF2-40B4-BE49-F238E27FC236}">
                <a16:creationId xmlns:a16="http://schemas.microsoft.com/office/drawing/2014/main" id="{D71DE95A-9801-EE45-B0E8-1BA76D8B3625}"/>
              </a:ext>
            </a:extLst>
          </p:cNvPr>
          <p:cNvSpPr txBox="1">
            <a:spLocks/>
          </p:cNvSpPr>
          <p:nvPr/>
        </p:nvSpPr>
        <p:spPr>
          <a:xfrm>
            <a:off x="1079380" y="1018336"/>
            <a:ext cx="4572000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Hmm…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9A50E-7F21-D34B-96F6-54117AC30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41" y="857235"/>
            <a:ext cx="525360" cy="525360"/>
          </a:xfrm>
          <a:prstGeom prst="ellipse">
            <a:avLst/>
          </a:prstGeom>
          <a:ln>
            <a:solidFill>
              <a:srgbClr val="00B0F0"/>
            </a:solidFill>
          </a:ln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EA9EFA-97EC-764A-9566-CF1C4D06A251}"/>
              </a:ext>
            </a:extLst>
          </p:cNvPr>
          <p:cNvSpPr/>
          <p:nvPr/>
        </p:nvSpPr>
        <p:spPr>
          <a:xfrm>
            <a:off x="965080" y="2163576"/>
            <a:ext cx="6508282" cy="13693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77C427CC-337A-9945-A744-CB78D3B24187}"/>
              </a:ext>
            </a:extLst>
          </p:cNvPr>
          <p:cNvSpPr txBox="1">
            <a:spLocks/>
          </p:cNvSpPr>
          <p:nvPr/>
        </p:nvSpPr>
        <p:spPr>
          <a:xfrm>
            <a:off x="1082924" y="2446384"/>
            <a:ext cx="5780838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Nginx’s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error_page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does an internal redirect which resets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ngx.ctx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… thus, no plugin will be run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D2B1DAB-0342-5042-B017-FCD800000662}"/>
              </a:ext>
            </a:extLst>
          </p:cNvPr>
          <p:cNvSpPr/>
          <p:nvPr/>
        </p:nvSpPr>
        <p:spPr>
          <a:xfrm>
            <a:off x="6101762" y="3819006"/>
            <a:ext cx="2045114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0;p28">
            <a:extLst>
              <a:ext uri="{FF2B5EF4-FFF2-40B4-BE49-F238E27FC236}">
                <a16:creationId xmlns:a16="http://schemas.microsoft.com/office/drawing/2014/main" id="{82EC92DA-F992-984E-8C41-AD7C69AF861F}"/>
              </a:ext>
            </a:extLst>
          </p:cNvPr>
          <p:cNvSpPr txBox="1">
            <a:spLocks/>
          </p:cNvSpPr>
          <p:nvPr/>
        </p:nvSpPr>
        <p:spPr>
          <a:xfrm>
            <a:off x="6248400" y="3885726"/>
            <a:ext cx="1859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We’ll take a look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9B79D5-F172-204D-B31F-14B2BA36E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326" y="3819006"/>
            <a:ext cx="530352" cy="530352"/>
          </a:xfrm>
          <a:prstGeom prst="ellipse">
            <a:avLst/>
          </a:prstGeom>
          <a:ln>
            <a:noFill/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8CC285-B2EC-6C41-94BB-776E418A61FF}"/>
              </a:ext>
            </a:extLst>
          </p:cNvPr>
          <p:cNvSpPr/>
          <p:nvPr/>
        </p:nvSpPr>
        <p:spPr>
          <a:xfrm>
            <a:off x="2215562" y="5172030"/>
            <a:ext cx="5931314" cy="10081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140;p28">
            <a:extLst>
              <a:ext uri="{FF2B5EF4-FFF2-40B4-BE49-F238E27FC236}">
                <a16:creationId xmlns:a16="http://schemas.microsoft.com/office/drawing/2014/main" id="{7D097B94-1F8E-E143-A737-7DA41987AFEA}"/>
              </a:ext>
            </a:extLst>
          </p:cNvPr>
          <p:cNvSpPr txBox="1">
            <a:spLocks/>
          </p:cNvSpPr>
          <p:nvPr/>
        </p:nvSpPr>
        <p:spPr>
          <a:xfrm>
            <a:off x="2362200" y="5238750"/>
            <a:ext cx="5745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may have found something interesting in a similar Open-Source product.</a:t>
            </a:r>
          </a:p>
        </p:txBody>
      </p:sp>
    </p:spTree>
    <p:extLst>
      <p:ext uri="{BB962C8B-B14F-4D97-AF65-F5344CB8AC3E}">
        <p14:creationId xmlns:p14="http://schemas.microsoft.com/office/powerpoint/2010/main" val="38293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185 L 0 -0.0037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185 L 0 -0.0037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185 L 0 -0.0037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154 L 0 -0.00339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185 L 0 -0.0037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185 L 0 -0.0037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185 L 0 -0.0037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0.25185 L -3.61111E-6 -0.0037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0.25185 L -3.61111E-6 -0.0037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185 L 0 -0.0037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185 L 0 -0.0037 " pathEditMode="fixed" ptsTypes="AA">
                                      <p:cBhvr>
                                        <p:cTn id="26" dur="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/>
      <p:bldP spid="18" grpId="0" animBg="1"/>
      <p:bldP spid="19" grpId="0"/>
      <p:bldP spid="15" grpId="0" animBg="1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-76200" y="1544106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11CEE-A792-5842-888F-84907833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75" y="-5077664"/>
            <a:ext cx="4423707" cy="4354451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D23E52C-F00C-574E-A3FA-0D8B00E8C1E0}"/>
              </a:ext>
            </a:extLst>
          </p:cNvPr>
          <p:cNvSpPr/>
          <p:nvPr/>
        </p:nvSpPr>
        <p:spPr>
          <a:xfrm>
            <a:off x="965080" y="-438165"/>
            <a:ext cx="1250482" cy="1143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40;p28">
            <a:extLst>
              <a:ext uri="{FF2B5EF4-FFF2-40B4-BE49-F238E27FC236}">
                <a16:creationId xmlns:a16="http://schemas.microsoft.com/office/drawing/2014/main" id="{D71DE95A-9801-EE45-B0E8-1BA76D8B3625}"/>
              </a:ext>
            </a:extLst>
          </p:cNvPr>
          <p:cNvSpPr txBox="1">
            <a:spLocks/>
          </p:cNvSpPr>
          <p:nvPr/>
        </p:nvSpPr>
        <p:spPr>
          <a:xfrm>
            <a:off x="1079380" y="-277064"/>
            <a:ext cx="4572000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Hmm…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9A50E-7F21-D34B-96F6-54117AC30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41" y="-438165"/>
            <a:ext cx="525360" cy="525360"/>
          </a:xfrm>
          <a:prstGeom prst="ellipse">
            <a:avLst/>
          </a:prstGeom>
          <a:ln>
            <a:solidFill>
              <a:srgbClr val="00B0F0"/>
            </a:solidFill>
          </a:ln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EA9EFA-97EC-764A-9566-CF1C4D06A251}"/>
              </a:ext>
            </a:extLst>
          </p:cNvPr>
          <p:cNvSpPr/>
          <p:nvPr/>
        </p:nvSpPr>
        <p:spPr>
          <a:xfrm>
            <a:off x="965080" y="868176"/>
            <a:ext cx="6508282" cy="136935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77C427CC-337A-9945-A744-CB78D3B24187}"/>
              </a:ext>
            </a:extLst>
          </p:cNvPr>
          <p:cNvSpPr txBox="1">
            <a:spLocks/>
          </p:cNvSpPr>
          <p:nvPr/>
        </p:nvSpPr>
        <p:spPr>
          <a:xfrm>
            <a:off x="1082924" y="1150984"/>
            <a:ext cx="5780838" cy="8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Nginx’s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error_page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does an internal redirect which resets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ngx.ctx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… thus, no plugin will be run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D2B1DAB-0342-5042-B017-FCD800000662}"/>
              </a:ext>
            </a:extLst>
          </p:cNvPr>
          <p:cNvSpPr/>
          <p:nvPr/>
        </p:nvSpPr>
        <p:spPr>
          <a:xfrm>
            <a:off x="6101762" y="2523606"/>
            <a:ext cx="2045114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0;p28">
            <a:extLst>
              <a:ext uri="{FF2B5EF4-FFF2-40B4-BE49-F238E27FC236}">
                <a16:creationId xmlns:a16="http://schemas.microsoft.com/office/drawing/2014/main" id="{82EC92DA-F992-984E-8C41-AD7C69AF861F}"/>
              </a:ext>
            </a:extLst>
          </p:cNvPr>
          <p:cNvSpPr txBox="1">
            <a:spLocks/>
          </p:cNvSpPr>
          <p:nvPr/>
        </p:nvSpPr>
        <p:spPr>
          <a:xfrm>
            <a:off x="6248400" y="2590326"/>
            <a:ext cx="1859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We’ll take a look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9B79D5-F172-204D-B31F-14B2BA36E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326" y="2523606"/>
            <a:ext cx="530352" cy="530352"/>
          </a:xfrm>
          <a:prstGeom prst="ellipse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8CC285-B2EC-6C41-94BB-776E418A61FF}"/>
              </a:ext>
            </a:extLst>
          </p:cNvPr>
          <p:cNvSpPr/>
          <p:nvPr/>
        </p:nvSpPr>
        <p:spPr>
          <a:xfrm>
            <a:off x="2215562" y="3876630"/>
            <a:ext cx="5931314" cy="10081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140;p28">
            <a:extLst>
              <a:ext uri="{FF2B5EF4-FFF2-40B4-BE49-F238E27FC236}">
                <a16:creationId xmlns:a16="http://schemas.microsoft.com/office/drawing/2014/main" id="{7D097B94-1F8E-E143-A737-7DA41987AFEA}"/>
              </a:ext>
            </a:extLst>
          </p:cNvPr>
          <p:cNvSpPr txBox="1">
            <a:spLocks/>
          </p:cNvSpPr>
          <p:nvPr/>
        </p:nvSpPr>
        <p:spPr>
          <a:xfrm>
            <a:off x="2362200" y="3943350"/>
            <a:ext cx="5745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may have found something interesting in a similar Open-Source product.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9CDA89-BBF0-C84B-9B84-67B3E2DFB49D}"/>
              </a:ext>
            </a:extLst>
          </p:cNvPr>
          <p:cNvSpPr/>
          <p:nvPr/>
        </p:nvSpPr>
        <p:spPr>
          <a:xfrm>
            <a:off x="3895474" y="5167798"/>
            <a:ext cx="4251401" cy="130492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0;p28">
            <a:extLst>
              <a:ext uri="{FF2B5EF4-FFF2-40B4-BE49-F238E27FC236}">
                <a16:creationId xmlns:a16="http://schemas.microsoft.com/office/drawing/2014/main" id="{8994CB73-8AED-9D49-AE1B-2BB8A89CC737}"/>
              </a:ext>
            </a:extLst>
          </p:cNvPr>
          <p:cNvSpPr txBox="1">
            <a:spLocks/>
          </p:cNvSpPr>
          <p:nvPr/>
        </p:nvSpPr>
        <p:spPr>
          <a:xfrm>
            <a:off x="3977624" y="5317661"/>
            <a:ext cx="4145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Looks like there’s a </a:t>
            </a:r>
            <a:r>
              <a:rPr lang="en-US" sz="1800" u="sng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Library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which may allow us to share the </a:t>
            </a:r>
            <a:r>
              <a:rPr lang="en-US" sz="18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ngx.ctx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between these </a:t>
            </a:r>
            <a:r>
              <a:rPr lang="en-US" sz="18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subrequests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What do u think?</a:t>
            </a:r>
          </a:p>
        </p:txBody>
      </p:sp>
    </p:spTree>
    <p:extLst>
      <p:ext uri="{BB962C8B-B14F-4D97-AF65-F5344CB8AC3E}">
        <p14:creationId xmlns:p14="http://schemas.microsoft.com/office/powerpoint/2010/main" val="15296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37 L 0 0.00371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401 L 0 0.0034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37 L 0 0.00371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401 L 0 0.0034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37 L 0 0.00371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401 L 0 0.0034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401 L 0 0.0034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401 L 0 0.0034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401 L 0 0.0034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401 L 0 0.0034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401 L 0 0.0034 " pathEditMode="fixed" ptsTypes="AA">
                                      <p:cBhvr>
                                        <p:cTn id="26" dur="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401 L 0 0.0034 " pathEditMode="fixed" ptsTypes="AA">
                                      <p:cBhvr>
                                        <p:cTn id="28" dur="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401 L 0 0.0034 " pathEditMode="fixed" ptsTypes="AA">
                                      <p:cBhvr>
                                        <p:cTn id="30" dur="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/>
      <p:bldP spid="18" grpId="0" animBg="1"/>
      <p:bldP spid="19" grpId="0"/>
      <p:bldP spid="15" grpId="0" animBg="1"/>
      <p:bldP spid="20" grpId="0"/>
      <p:bldP spid="21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72CC-3A9A-7E4A-A449-2858E1337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742950"/>
            <a:ext cx="8686800" cy="38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96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D2B1DAB-0342-5042-B017-FCD800000662}"/>
              </a:ext>
            </a:extLst>
          </p:cNvPr>
          <p:cNvSpPr/>
          <p:nvPr/>
        </p:nvSpPr>
        <p:spPr>
          <a:xfrm>
            <a:off x="6101762" y="-1050813"/>
            <a:ext cx="2045114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0;p28">
            <a:extLst>
              <a:ext uri="{FF2B5EF4-FFF2-40B4-BE49-F238E27FC236}">
                <a16:creationId xmlns:a16="http://schemas.microsoft.com/office/drawing/2014/main" id="{82EC92DA-F992-984E-8C41-AD7C69AF861F}"/>
              </a:ext>
            </a:extLst>
          </p:cNvPr>
          <p:cNvSpPr txBox="1">
            <a:spLocks/>
          </p:cNvSpPr>
          <p:nvPr/>
        </p:nvSpPr>
        <p:spPr>
          <a:xfrm>
            <a:off x="6248400" y="-984093"/>
            <a:ext cx="1859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We’ll take a look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9B79D5-F172-204D-B31F-14B2BA36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326" y="-1050813"/>
            <a:ext cx="530352" cy="530352"/>
          </a:xfrm>
          <a:prstGeom prst="ellipse">
            <a:avLst/>
          </a:prstGeom>
          <a:ln>
            <a:noFill/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8CC285-B2EC-6C41-94BB-776E418A61FF}"/>
              </a:ext>
            </a:extLst>
          </p:cNvPr>
          <p:cNvSpPr/>
          <p:nvPr/>
        </p:nvSpPr>
        <p:spPr>
          <a:xfrm>
            <a:off x="2215562" y="302211"/>
            <a:ext cx="5931314" cy="10081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140;p28">
            <a:extLst>
              <a:ext uri="{FF2B5EF4-FFF2-40B4-BE49-F238E27FC236}">
                <a16:creationId xmlns:a16="http://schemas.microsoft.com/office/drawing/2014/main" id="{7D097B94-1F8E-E143-A737-7DA41987AFEA}"/>
              </a:ext>
            </a:extLst>
          </p:cNvPr>
          <p:cNvSpPr txBox="1">
            <a:spLocks/>
          </p:cNvSpPr>
          <p:nvPr/>
        </p:nvSpPr>
        <p:spPr>
          <a:xfrm>
            <a:off x="2362200" y="368931"/>
            <a:ext cx="5745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may have found something interesting in a similar Open-Source product.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9CDA89-BBF0-C84B-9B84-67B3E2DFB49D}"/>
              </a:ext>
            </a:extLst>
          </p:cNvPr>
          <p:cNvSpPr/>
          <p:nvPr/>
        </p:nvSpPr>
        <p:spPr>
          <a:xfrm>
            <a:off x="3895474" y="1593379"/>
            <a:ext cx="4251401" cy="130492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0;p28">
            <a:extLst>
              <a:ext uri="{FF2B5EF4-FFF2-40B4-BE49-F238E27FC236}">
                <a16:creationId xmlns:a16="http://schemas.microsoft.com/office/drawing/2014/main" id="{8994CB73-8AED-9D49-AE1B-2BB8A89CC737}"/>
              </a:ext>
            </a:extLst>
          </p:cNvPr>
          <p:cNvSpPr txBox="1">
            <a:spLocks/>
          </p:cNvSpPr>
          <p:nvPr/>
        </p:nvSpPr>
        <p:spPr>
          <a:xfrm>
            <a:off x="3977624" y="1743242"/>
            <a:ext cx="4145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Looks like there’s a </a:t>
            </a:r>
            <a:r>
              <a:rPr lang="en-US" sz="1800" u="sng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Library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which may allow us to share the </a:t>
            </a:r>
            <a:r>
              <a:rPr lang="en-US" sz="18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ngx.ctx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between these </a:t>
            </a:r>
            <a:r>
              <a:rPr lang="en-US" sz="18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subrequests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What do u think?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4A32D8C-FF7A-114D-8150-42724FE585E9}"/>
              </a:ext>
            </a:extLst>
          </p:cNvPr>
          <p:cNvSpPr/>
          <p:nvPr/>
        </p:nvSpPr>
        <p:spPr>
          <a:xfrm>
            <a:off x="949399" y="3122379"/>
            <a:ext cx="6056450" cy="180181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140;p28">
            <a:extLst>
              <a:ext uri="{FF2B5EF4-FFF2-40B4-BE49-F238E27FC236}">
                <a16:creationId xmlns:a16="http://schemas.microsoft.com/office/drawing/2014/main" id="{3B13EA66-8148-9E4E-A4EB-CE904C98FAC3}"/>
              </a:ext>
            </a:extLst>
          </p:cNvPr>
          <p:cNvSpPr txBox="1">
            <a:spLocks/>
          </p:cNvSpPr>
          <p:nvPr/>
        </p:nvSpPr>
        <p:spPr>
          <a:xfrm>
            <a:off x="1080985" y="3321642"/>
            <a:ext cx="5931019" cy="141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came up with some solutions. Each have positives and negatives</a:t>
            </a:r>
          </a:p>
          <a:p>
            <a:endParaRPr lang="en-US" sz="2000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need to weigh them internally, but all are small changes…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2C638B8-4EB4-494E-88A6-E3B7AEFF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16" y="3122379"/>
            <a:ext cx="531285" cy="531285"/>
          </a:xfrm>
          <a:prstGeom prst="ellipse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42381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9A50E-7F21-D34B-96F6-54117AC3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1" y="5173085"/>
            <a:ext cx="525360" cy="525360"/>
          </a:xfrm>
          <a:prstGeom prst="ellipse">
            <a:avLst/>
          </a:prstGeom>
          <a:ln>
            <a:solidFill>
              <a:srgbClr val="00B0F0"/>
            </a:solidFill>
          </a:ln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D2B1DAB-0342-5042-B017-FCD800000662}"/>
              </a:ext>
            </a:extLst>
          </p:cNvPr>
          <p:cNvSpPr/>
          <p:nvPr/>
        </p:nvSpPr>
        <p:spPr>
          <a:xfrm>
            <a:off x="6101762" y="-1050813"/>
            <a:ext cx="2045114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0;p28">
            <a:extLst>
              <a:ext uri="{FF2B5EF4-FFF2-40B4-BE49-F238E27FC236}">
                <a16:creationId xmlns:a16="http://schemas.microsoft.com/office/drawing/2014/main" id="{82EC92DA-F992-984E-8C41-AD7C69AF861F}"/>
              </a:ext>
            </a:extLst>
          </p:cNvPr>
          <p:cNvSpPr txBox="1">
            <a:spLocks/>
          </p:cNvSpPr>
          <p:nvPr/>
        </p:nvSpPr>
        <p:spPr>
          <a:xfrm>
            <a:off x="6248400" y="-984093"/>
            <a:ext cx="1859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We’ll take a look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9B79D5-F172-204D-B31F-14B2BA36E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326" y="-1050813"/>
            <a:ext cx="530352" cy="530352"/>
          </a:xfrm>
          <a:prstGeom prst="ellipse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8CC285-B2EC-6C41-94BB-776E418A61FF}"/>
              </a:ext>
            </a:extLst>
          </p:cNvPr>
          <p:cNvSpPr/>
          <p:nvPr/>
        </p:nvSpPr>
        <p:spPr>
          <a:xfrm>
            <a:off x="2215562" y="302211"/>
            <a:ext cx="5931314" cy="10081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140;p28">
            <a:extLst>
              <a:ext uri="{FF2B5EF4-FFF2-40B4-BE49-F238E27FC236}">
                <a16:creationId xmlns:a16="http://schemas.microsoft.com/office/drawing/2014/main" id="{7D097B94-1F8E-E143-A737-7DA41987AFEA}"/>
              </a:ext>
            </a:extLst>
          </p:cNvPr>
          <p:cNvSpPr txBox="1">
            <a:spLocks/>
          </p:cNvSpPr>
          <p:nvPr/>
        </p:nvSpPr>
        <p:spPr>
          <a:xfrm>
            <a:off x="2362200" y="368931"/>
            <a:ext cx="5745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may have found something interesting in a similar Open-Source product.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9CDA89-BBF0-C84B-9B84-67B3E2DFB49D}"/>
              </a:ext>
            </a:extLst>
          </p:cNvPr>
          <p:cNvSpPr/>
          <p:nvPr/>
        </p:nvSpPr>
        <p:spPr>
          <a:xfrm>
            <a:off x="3895474" y="1593379"/>
            <a:ext cx="4251401" cy="130492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0;p28">
            <a:extLst>
              <a:ext uri="{FF2B5EF4-FFF2-40B4-BE49-F238E27FC236}">
                <a16:creationId xmlns:a16="http://schemas.microsoft.com/office/drawing/2014/main" id="{8994CB73-8AED-9D49-AE1B-2BB8A89CC737}"/>
              </a:ext>
            </a:extLst>
          </p:cNvPr>
          <p:cNvSpPr txBox="1">
            <a:spLocks/>
          </p:cNvSpPr>
          <p:nvPr/>
        </p:nvSpPr>
        <p:spPr>
          <a:xfrm>
            <a:off x="3977624" y="1743242"/>
            <a:ext cx="4145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Looks like there’s a </a:t>
            </a:r>
            <a:r>
              <a:rPr lang="en-US" sz="1800" u="sng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Library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which may allow us to share the </a:t>
            </a:r>
            <a:r>
              <a:rPr lang="en-US" sz="18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ngx.ctx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between these </a:t>
            </a:r>
            <a:r>
              <a:rPr lang="en-US" sz="18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subrequests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What do u think?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4A32D8C-FF7A-114D-8150-42724FE585E9}"/>
              </a:ext>
            </a:extLst>
          </p:cNvPr>
          <p:cNvSpPr/>
          <p:nvPr/>
        </p:nvSpPr>
        <p:spPr>
          <a:xfrm>
            <a:off x="955555" y="3122379"/>
            <a:ext cx="6056450" cy="180181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140;p28">
            <a:extLst>
              <a:ext uri="{FF2B5EF4-FFF2-40B4-BE49-F238E27FC236}">
                <a16:creationId xmlns:a16="http://schemas.microsoft.com/office/drawing/2014/main" id="{3B13EA66-8148-9E4E-A4EB-CE904C98FAC3}"/>
              </a:ext>
            </a:extLst>
          </p:cNvPr>
          <p:cNvSpPr txBox="1">
            <a:spLocks/>
          </p:cNvSpPr>
          <p:nvPr/>
        </p:nvSpPr>
        <p:spPr>
          <a:xfrm>
            <a:off x="1080985" y="3321642"/>
            <a:ext cx="5931019" cy="141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came up with some solutions. Each have positives and negatives</a:t>
            </a:r>
          </a:p>
          <a:p>
            <a:endParaRPr lang="en-US" sz="2000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need to weigh them internally, but all are small changes…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2C638B8-4EB4-494E-88A6-E3B7AEFFB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16" y="3122379"/>
            <a:ext cx="531285" cy="531285"/>
          </a:xfrm>
          <a:prstGeom prst="ellipse">
            <a:avLst/>
          </a:prstGeom>
          <a:ln>
            <a:solidFill>
              <a:srgbClr val="7030A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085A25-F9AC-B441-988D-BB920F625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38" y="5167495"/>
            <a:ext cx="6521524" cy="3038437"/>
          </a:xfrm>
          <a:prstGeom prst="round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6674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61944 L 2.77778E-7 5.55556E-6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61944 L -3.33333E-6 5.55556E-6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61944 L 2.77778E-7 5.55556E-6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61944 L -3.33333E-6 5.55556E-6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61914 L -3.33333E-6 0.00031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61914 L 2.77778E-7 0.00031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61944 L -3.33333E-6 5.55556E-6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61913 L -3.33333E-6 0.00032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61944 L -3.33333E-6 5.55556E-6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61944 L -3.33333E-6 5.55556E-6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61944 L 2.77778E-7 5.55556E-6 " pathEditMode="fixed" ptsTypes="AA">
                                      <p:cBhvr>
                                        <p:cTn id="26" dur="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62315 L -3.33333E-6 -0.0037 " pathEditMode="fixed" ptsTypes="AA">
                                      <p:cBhvr>
                                        <p:cTn id="28" dur="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15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9A50E-7F21-D34B-96F6-54117AC3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1" y="1986964"/>
            <a:ext cx="525360" cy="525360"/>
          </a:xfrm>
          <a:prstGeom prst="ellipse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D2B1DAB-0342-5042-B017-FCD800000662}"/>
              </a:ext>
            </a:extLst>
          </p:cNvPr>
          <p:cNvSpPr/>
          <p:nvPr/>
        </p:nvSpPr>
        <p:spPr>
          <a:xfrm>
            <a:off x="6101762" y="-4236934"/>
            <a:ext cx="2045114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0;p28">
            <a:extLst>
              <a:ext uri="{FF2B5EF4-FFF2-40B4-BE49-F238E27FC236}">
                <a16:creationId xmlns:a16="http://schemas.microsoft.com/office/drawing/2014/main" id="{82EC92DA-F992-984E-8C41-AD7C69AF861F}"/>
              </a:ext>
            </a:extLst>
          </p:cNvPr>
          <p:cNvSpPr txBox="1">
            <a:spLocks/>
          </p:cNvSpPr>
          <p:nvPr/>
        </p:nvSpPr>
        <p:spPr>
          <a:xfrm>
            <a:off x="6248400" y="-4170214"/>
            <a:ext cx="1859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We’ll take a look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9B79D5-F172-204D-B31F-14B2BA36E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326" y="-4236934"/>
            <a:ext cx="530352" cy="530352"/>
          </a:xfrm>
          <a:prstGeom prst="ellipse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8CC285-B2EC-6C41-94BB-776E418A61FF}"/>
              </a:ext>
            </a:extLst>
          </p:cNvPr>
          <p:cNvSpPr/>
          <p:nvPr/>
        </p:nvSpPr>
        <p:spPr>
          <a:xfrm>
            <a:off x="2215562" y="-2883910"/>
            <a:ext cx="5931314" cy="10081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140;p28">
            <a:extLst>
              <a:ext uri="{FF2B5EF4-FFF2-40B4-BE49-F238E27FC236}">
                <a16:creationId xmlns:a16="http://schemas.microsoft.com/office/drawing/2014/main" id="{7D097B94-1F8E-E143-A737-7DA41987AFEA}"/>
              </a:ext>
            </a:extLst>
          </p:cNvPr>
          <p:cNvSpPr txBox="1">
            <a:spLocks/>
          </p:cNvSpPr>
          <p:nvPr/>
        </p:nvSpPr>
        <p:spPr>
          <a:xfrm>
            <a:off x="2362200" y="-2817190"/>
            <a:ext cx="5745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may have found something interesting in a similar Open-Source product.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9CDA89-BBF0-C84B-9B84-67B3E2DFB49D}"/>
              </a:ext>
            </a:extLst>
          </p:cNvPr>
          <p:cNvSpPr/>
          <p:nvPr/>
        </p:nvSpPr>
        <p:spPr>
          <a:xfrm>
            <a:off x="3895474" y="-1592742"/>
            <a:ext cx="4251401" cy="130492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0;p28">
            <a:extLst>
              <a:ext uri="{FF2B5EF4-FFF2-40B4-BE49-F238E27FC236}">
                <a16:creationId xmlns:a16="http://schemas.microsoft.com/office/drawing/2014/main" id="{8994CB73-8AED-9D49-AE1B-2BB8A89CC737}"/>
              </a:ext>
            </a:extLst>
          </p:cNvPr>
          <p:cNvSpPr txBox="1">
            <a:spLocks/>
          </p:cNvSpPr>
          <p:nvPr/>
        </p:nvSpPr>
        <p:spPr>
          <a:xfrm>
            <a:off x="3977624" y="-1442879"/>
            <a:ext cx="41452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Looks like there’s a </a:t>
            </a:r>
            <a:r>
              <a:rPr lang="en-US" sz="1800" u="sng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Library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which may allow us to share the </a:t>
            </a:r>
            <a:r>
              <a:rPr lang="en-US" sz="18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ngx.ctx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between these </a:t>
            </a:r>
            <a:r>
              <a:rPr lang="en-US" sz="18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subrequests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What do u think?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4A32D8C-FF7A-114D-8150-42724FE585E9}"/>
              </a:ext>
            </a:extLst>
          </p:cNvPr>
          <p:cNvSpPr/>
          <p:nvPr/>
        </p:nvSpPr>
        <p:spPr>
          <a:xfrm>
            <a:off x="955555" y="-63742"/>
            <a:ext cx="6056450" cy="180181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140;p28">
            <a:extLst>
              <a:ext uri="{FF2B5EF4-FFF2-40B4-BE49-F238E27FC236}">
                <a16:creationId xmlns:a16="http://schemas.microsoft.com/office/drawing/2014/main" id="{3B13EA66-8148-9E4E-A4EB-CE904C98FAC3}"/>
              </a:ext>
            </a:extLst>
          </p:cNvPr>
          <p:cNvSpPr txBox="1">
            <a:spLocks/>
          </p:cNvSpPr>
          <p:nvPr/>
        </p:nvSpPr>
        <p:spPr>
          <a:xfrm>
            <a:off x="1080985" y="135521"/>
            <a:ext cx="5931019" cy="141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came up with some solutions. Each have positives and negatives</a:t>
            </a:r>
          </a:p>
          <a:p>
            <a:endParaRPr lang="en-US" sz="2000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need to weigh them internally, but all are small changes…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2C638B8-4EB4-494E-88A6-E3B7AEFFB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16" y="-63742"/>
            <a:ext cx="531285" cy="531285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085A25-F9AC-B441-988D-BB920F625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38" y="1962150"/>
            <a:ext cx="6521524" cy="3038437"/>
          </a:xfrm>
          <a:prstGeom prst="roundRect">
            <a:avLst/>
          </a:prstGeom>
          <a:ln>
            <a:solidFill>
              <a:srgbClr val="00B0F0"/>
            </a:solidFill>
          </a:ln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5B75DA-4612-4B4E-ABF3-0387E8A43C31}"/>
              </a:ext>
            </a:extLst>
          </p:cNvPr>
          <p:cNvSpPr/>
          <p:nvPr/>
        </p:nvSpPr>
        <p:spPr>
          <a:xfrm>
            <a:off x="949399" y="5224665"/>
            <a:ext cx="4537001" cy="161478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Google Shape;140;p28">
            <a:extLst>
              <a:ext uri="{FF2B5EF4-FFF2-40B4-BE49-F238E27FC236}">
                <a16:creationId xmlns:a16="http://schemas.microsoft.com/office/drawing/2014/main" id="{9E3DD640-AC9B-024A-91A6-A9B07B59CA71}"/>
              </a:ext>
            </a:extLst>
          </p:cNvPr>
          <p:cNvSpPr txBox="1">
            <a:spLocks/>
          </p:cNvSpPr>
          <p:nvPr/>
        </p:nvSpPr>
        <p:spPr>
          <a:xfrm>
            <a:off x="1074829" y="5324296"/>
            <a:ext cx="4182971" cy="141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Now closing this since #3533 has been merged - expect a 0.14.0rc1 in a few days. Thanks again!</a:t>
            </a:r>
          </a:p>
        </p:txBody>
      </p:sp>
    </p:spTree>
    <p:extLst>
      <p:ext uri="{BB962C8B-B14F-4D97-AF65-F5344CB8AC3E}">
        <p14:creationId xmlns:p14="http://schemas.microsoft.com/office/powerpoint/2010/main" val="42922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722 L 0 7.77778E-6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722 L 0 7.77778E-6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722 L 0 7.77778E-6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722 L 0 7.77778E-6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722 L 0 7.77778E-6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722 L 0 7.77778E-6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722 L 0 7.77778E-6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722 L 0 7.77778E-6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691 L 0 0.00032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722 L 0 7.77778E-6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722 L 0 7.77778E-6 " pathEditMode="fixed" ptsTypes="AA">
                                      <p:cBhvr>
                                        <p:cTn id="26" dur="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9722 L 0 6.2963E-6 " pathEditMode="fixed" ptsTypes="AA">
                                      <p:cBhvr>
                                        <p:cTn id="28" dur="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8.64198E-7 L 2.77778E-7 -0.39444 " pathEditMode="relative" rAng="0" ptsTypes="AA">
                                      <p:cBhvr>
                                        <p:cTn id="3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7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93827E-7 L -5.55556E-7 -0.39568 " pathEditMode="relative" rAng="0" ptsTypes="AA">
                                      <p:cBhvr>
                                        <p:cTn id="3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15" grpId="0" animBg="1"/>
      <p:bldP spid="20" grpId="0"/>
      <p:bldP spid="21" grpId="0" animBg="1"/>
      <p:bldP spid="22" grpId="0"/>
      <p:bldP spid="23" grpId="0" animBg="1"/>
      <p:bldP spid="24" grpId="0"/>
      <p:bldP spid="29" grpId="0" animBg="1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5">
            <a:extLst>
              <a:ext uri="{FF2B5EF4-FFF2-40B4-BE49-F238E27FC236}">
                <a16:creationId xmlns:a16="http://schemas.microsoft.com/office/drawing/2014/main" id="{DDB0DFA4-40E9-DF4C-AAF9-F01602397E54}"/>
              </a:ext>
            </a:extLst>
          </p:cNvPr>
          <p:cNvSpPr txBox="1">
            <a:spLocks/>
          </p:cNvSpPr>
          <p:nvPr/>
        </p:nvSpPr>
        <p:spPr>
          <a:xfrm>
            <a:off x="755297" y="692602"/>
            <a:ext cx="6854100" cy="65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Beginnings of Expertise</a:t>
            </a: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74FDB577-E900-864C-9C17-EC814F0CA8C5}"/>
              </a:ext>
            </a:extLst>
          </p:cNvPr>
          <p:cNvSpPr txBox="1">
            <a:spLocks/>
          </p:cNvSpPr>
          <p:nvPr/>
        </p:nvSpPr>
        <p:spPr>
          <a:xfrm>
            <a:off x="1219200" y="1344211"/>
            <a:ext cx="6613005" cy="310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had a problem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investigated it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Issue came back to Kong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engaged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tried a possible solution from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 dice :P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investigated it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suggested a possible solution to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community confirmed the solution</a:t>
            </a:r>
          </a:p>
        </p:txBody>
      </p:sp>
      <p:cxnSp>
        <p:nvCxnSpPr>
          <p:cNvPr id="14" name="Google Shape;115;p24">
            <a:extLst>
              <a:ext uri="{FF2B5EF4-FFF2-40B4-BE49-F238E27FC236}">
                <a16:creationId xmlns:a16="http://schemas.microsoft.com/office/drawing/2014/main" id="{A99D4783-6243-3442-ACCB-3777E8165686}"/>
              </a:ext>
            </a:extLst>
          </p:cNvPr>
          <p:cNvCxnSpPr>
            <a:cxnSpLocks/>
          </p:cNvCxnSpPr>
          <p:nvPr/>
        </p:nvCxnSpPr>
        <p:spPr>
          <a:xfrm>
            <a:off x="1059388" y="1515060"/>
            <a:ext cx="0" cy="2936823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1987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5">
            <a:extLst>
              <a:ext uri="{FF2B5EF4-FFF2-40B4-BE49-F238E27FC236}">
                <a16:creationId xmlns:a16="http://schemas.microsoft.com/office/drawing/2014/main" id="{DDB0DFA4-40E9-DF4C-AAF9-F01602397E54}"/>
              </a:ext>
            </a:extLst>
          </p:cNvPr>
          <p:cNvSpPr txBox="1">
            <a:spLocks/>
          </p:cNvSpPr>
          <p:nvPr/>
        </p:nvSpPr>
        <p:spPr>
          <a:xfrm>
            <a:off x="755297" y="692602"/>
            <a:ext cx="6854100" cy="65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Beginnings of Expertise</a:t>
            </a: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74FDB577-E900-864C-9C17-EC814F0CA8C5}"/>
              </a:ext>
            </a:extLst>
          </p:cNvPr>
          <p:cNvSpPr txBox="1">
            <a:spLocks/>
          </p:cNvSpPr>
          <p:nvPr/>
        </p:nvSpPr>
        <p:spPr>
          <a:xfrm>
            <a:off x="1219200" y="1344211"/>
            <a:ext cx="6613005" cy="310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had a problem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We investigated it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Issue came back to Kong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engaged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tried a possible solution from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 dice :P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We investigated it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suggested a possible solution to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community confirmed the solution</a:t>
            </a:r>
          </a:p>
        </p:txBody>
      </p:sp>
      <p:cxnSp>
        <p:nvCxnSpPr>
          <p:cNvPr id="14" name="Google Shape;115;p24">
            <a:extLst>
              <a:ext uri="{FF2B5EF4-FFF2-40B4-BE49-F238E27FC236}">
                <a16:creationId xmlns:a16="http://schemas.microsoft.com/office/drawing/2014/main" id="{A99D4783-6243-3442-ACCB-3777E8165686}"/>
              </a:ext>
            </a:extLst>
          </p:cNvPr>
          <p:cNvCxnSpPr>
            <a:cxnSpLocks/>
          </p:cNvCxnSpPr>
          <p:nvPr/>
        </p:nvCxnSpPr>
        <p:spPr>
          <a:xfrm>
            <a:off x="1059388" y="1515060"/>
            <a:ext cx="0" cy="2936823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9701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28">
            <a:extLst>
              <a:ext uri="{FF2B5EF4-FFF2-40B4-BE49-F238E27FC236}">
                <a16:creationId xmlns:a16="http://schemas.microsoft.com/office/drawing/2014/main" id="{F8DF1B30-C5C2-624E-B06B-16265493AFAC}"/>
              </a:ext>
            </a:extLst>
          </p:cNvPr>
          <p:cNvSpPr txBox="1">
            <a:spLocks/>
          </p:cNvSpPr>
          <p:nvPr/>
        </p:nvSpPr>
        <p:spPr>
          <a:xfrm>
            <a:off x="762000" y="580096"/>
            <a:ext cx="6155860" cy="926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Starting Point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D6693-E3F0-6642-8151-12CB4CD67B84}"/>
              </a:ext>
            </a:extLst>
          </p:cNvPr>
          <p:cNvSpPr/>
          <p:nvPr/>
        </p:nvSpPr>
        <p:spPr>
          <a:xfrm>
            <a:off x="1219200" y="1357848"/>
            <a:ext cx="5029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lvl="4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Closed-Source Gateway Solution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Primary Gateway Solution for 3 years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</a:t>
            </a:r>
          </a:p>
          <a:p>
            <a:pPr lvl="4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lvl="4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lvl="4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Stability Issues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Scalability/Performance Issues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Low Supportability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High Operating Costs</a:t>
            </a:r>
          </a:p>
          <a:p>
            <a:pPr lvl="4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lvl="4"/>
            <a:endParaRPr lang="en-US" sz="1200" dirty="0">
              <a:solidFill>
                <a:schemeClr val="bg1"/>
              </a:solidFill>
            </a:endParaRPr>
          </a:p>
          <a:p>
            <a:pPr lvl="4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lvl="4"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6" name="Google Shape;78;p20">
            <a:extLst>
              <a:ext uri="{FF2B5EF4-FFF2-40B4-BE49-F238E27FC236}">
                <a16:creationId xmlns:a16="http://schemas.microsoft.com/office/drawing/2014/main" id="{459EB37B-6EFC-1B4A-8C25-06F1CCE3A4D8}"/>
              </a:ext>
            </a:extLst>
          </p:cNvPr>
          <p:cNvCxnSpPr>
            <a:cxnSpLocks/>
          </p:cNvCxnSpPr>
          <p:nvPr/>
        </p:nvCxnSpPr>
        <p:spPr>
          <a:xfrm>
            <a:off x="1197429" y="1924255"/>
            <a:ext cx="0" cy="454454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78;p20">
            <a:extLst>
              <a:ext uri="{FF2B5EF4-FFF2-40B4-BE49-F238E27FC236}">
                <a16:creationId xmlns:a16="http://schemas.microsoft.com/office/drawing/2014/main" id="{AB1594ED-203B-0740-A2E7-F54EA9E1ABCC}"/>
              </a:ext>
            </a:extLst>
          </p:cNvPr>
          <p:cNvCxnSpPr>
            <a:cxnSpLocks/>
          </p:cNvCxnSpPr>
          <p:nvPr/>
        </p:nvCxnSpPr>
        <p:spPr>
          <a:xfrm>
            <a:off x="1197429" y="3345648"/>
            <a:ext cx="0" cy="1021122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3;p28">
            <a:extLst>
              <a:ext uri="{FF2B5EF4-FFF2-40B4-BE49-F238E27FC236}">
                <a16:creationId xmlns:a16="http://schemas.microsoft.com/office/drawing/2014/main" id="{BC088631-D07F-554E-99A0-EDAF1E2F94A3}"/>
              </a:ext>
            </a:extLst>
          </p:cNvPr>
          <p:cNvSpPr txBox="1">
            <a:spLocks/>
          </p:cNvSpPr>
          <p:nvPr/>
        </p:nvSpPr>
        <p:spPr>
          <a:xfrm>
            <a:off x="1028700" y="2916038"/>
            <a:ext cx="37338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The Gateway Solution</a:t>
            </a:r>
          </a:p>
        </p:txBody>
      </p:sp>
      <p:sp>
        <p:nvSpPr>
          <p:cNvPr id="10" name="Google Shape;143;p28">
            <a:extLst>
              <a:ext uri="{FF2B5EF4-FFF2-40B4-BE49-F238E27FC236}">
                <a16:creationId xmlns:a16="http://schemas.microsoft.com/office/drawing/2014/main" id="{EC4CF056-1662-3E40-87E6-5B2C949F62A9}"/>
              </a:ext>
            </a:extLst>
          </p:cNvPr>
          <p:cNvSpPr txBox="1">
            <a:spLocks/>
          </p:cNvSpPr>
          <p:nvPr/>
        </p:nvSpPr>
        <p:spPr>
          <a:xfrm>
            <a:off x="1028700" y="1438162"/>
            <a:ext cx="37338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API Gateway Space, Late 2017</a:t>
            </a:r>
          </a:p>
        </p:txBody>
      </p:sp>
    </p:spTree>
    <p:extLst>
      <p:ext uri="{BB962C8B-B14F-4D97-AF65-F5344CB8AC3E}">
        <p14:creationId xmlns:p14="http://schemas.microsoft.com/office/powerpoint/2010/main" val="1045706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Contributing Back</a:t>
            </a:r>
            <a:endParaRPr sz="3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3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Embracing the virtuous cycle of Open Source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801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E86276-6089-5C4C-A30C-7AB8445B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13" y="1267501"/>
            <a:ext cx="530352" cy="5303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ADADAD"/>
            </a:solidFill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A1084D-D478-4047-9BFB-3A565225A953}"/>
              </a:ext>
            </a:extLst>
          </p:cNvPr>
          <p:cNvSpPr/>
          <p:nvPr/>
        </p:nvSpPr>
        <p:spPr>
          <a:xfrm>
            <a:off x="965080" y="1246624"/>
            <a:ext cx="3302120" cy="95408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40;p28">
            <a:extLst>
              <a:ext uri="{FF2B5EF4-FFF2-40B4-BE49-F238E27FC236}">
                <a16:creationId xmlns:a16="http://schemas.microsoft.com/office/drawing/2014/main" id="{7A964BC3-F0F4-2342-8BA2-21D8F2172F48}"/>
              </a:ext>
            </a:extLst>
          </p:cNvPr>
          <p:cNvSpPr txBox="1">
            <a:spLocks/>
          </p:cNvSpPr>
          <p:nvPr/>
        </p:nvSpPr>
        <p:spPr>
          <a:xfrm>
            <a:off x="1079380" y="1362297"/>
            <a:ext cx="318782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Any issues with Kong today?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325CB7-6454-5D40-932B-4AC317177DC0}"/>
              </a:ext>
            </a:extLst>
          </p:cNvPr>
          <p:cNvSpPr/>
          <p:nvPr/>
        </p:nvSpPr>
        <p:spPr>
          <a:xfrm>
            <a:off x="6768980" y="2506157"/>
            <a:ext cx="1393136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D7D40A8F-2C4F-B043-B475-EAC35D7D1BC3}"/>
              </a:ext>
            </a:extLst>
          </p:cNvPr>
          <p:cNvSpPr txBox="1">
            <a:spLocks/>
          </p:cNvSpPr>
          <p:nvPr/>
        </p:nvSpPr>
        <p:spPr>
          <a:xfrm>
            <a:off x="6887797" y="2649397"/>
            <a:ext cx="1259079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No, why?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E64F97-4C1C-374D-873B-6C1BEE61E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00" y="2513225"/>
            <a:ext cx="530352" cy="530352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31" name="Google Shape;140;p28">
            <a:extLst>
              <a:ext uri="{FF2B5EF4-FFF2-40B4-BE49-F238E27FC236}">
                <a16:creationId xmlns:a16="http://schemas.microsoft.com/office/drawing/2014/main" id="{D8E308A9-53B1-404B-B6F0-1892D5AC5424}"/>
              </a:ext>
            </a:extLst>
          </p:cNvPr>
          <p:cNvSpPr txBox="1">
            <a:spLocks/>
          </p:cNvSpPr>
          <p:nvPr/>
        </p:nvSpPr>
        <p:spPr>
          <a:xfrm>
            <a:off x="2743200" y="11163204"/>
            <a:ext cx="5745480" cy="79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Looks like the ACL plugin includes a ever growing header containing all groups </a:t>
            </a:r>
            <a:r>
              <a:rPr lang="en-US" sz="18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asociated</a:t>
            </a:r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to a consumer.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D5C621-2842-644D-8A3E-1C0391EB0CFF}"/>
              </a:ext>
            </a:extLst>
          </p:cNvPr>
          <p:cNvSpPr/>
          <p:nvPr/>
        </p:nvSpPr>
        <p:spPr>
          <a:xfrm>
            <a:off x="1034342" y="3885708"/>
            <a:ext cx="4909258" cy="112304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140;p28">
            <a:extLst>
              <a:ext uri="{FF2B5EF4-FFF2-40B4-BE49-F238E27FC236}">
                <a16:creationId xmlns:a16="http://schemas.microsoft.com/office/drawing/2014/main" id="{9D55DF84-82C8-B543-A00B-4DBD3D5D365B}"/>
              </a:ext>
            </a:extLst>
          </p:cNvPr>
          <p:cNvSpPr txBox="1">
            <a:spLocks/>
          </p:cNvSpPr>
          <p:nvPr/>
        </p:nvSpPr>
        <p:spPr>
          <a:xfrm>
            <a:off x="1148642" y="4090217"/>
            <a:ext cx="509282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just started to receive some HTTP 431s during our testing… not sure why?</a:t>
            </a:r>
          </a:p>
        </p:txBody>
      </p:sp>
    </p:spTree>
    <p:extLst>
      <p:ext uri="{BB962C8B-B14F-4D97-AF65-F5344CB8AC3E}">
        <p14:creationId xmlns:p14="http://schemas.microsoft.com/office/powerpoint/2010/main" val="42923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  <p:bldP spid="17" grpId="0"/>
      <p:bldP spid="38" grpId="0" animBg="1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E86276-6089-5C4C-A30C-7AB8445B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13" y="1267501"/>
            <a:ext cx="530352" cy="5303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ADADAD"/>
            </a:solidFill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A1084D-D478-4047-9BFB-3A565225A953}"/>
              </a:ext>
            </a:extLst>
          </p:cNvPr>
          <p:cNvSpPr/>
          <p:nvPr/>
        </p:nvSpPr>
        <p:spPr>
          <a:xfrm>
            <a:off x="965080" y="1246624"/>
            <a:ext cx="3302120" cy="95408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40;p28">
            <a:extLst>
              <a:ext uri="{FF2B5EF4-FFF2-40B4-BE49-F238E27FC236}">
                <a16:creationId xmlns:a16="http://schemas.microsoft.com/office/drawing/2014/main" id="{7A964BC3-F0F4-2342-8BA2-21D8F2172F48}"/>
              </a:ext>
            </a:extLst>
          </p:cNvPr>
          <p:cNvSpPr txBox="1">
            <a:spLocks/>
          </p:cNvSpPr>
          <p:nvPr/>
        </p:nvSpPr>
        <p:spPr>
          <a:xfrm>
            <a:off x="1079380" y="1362297"/>
            <a:ext cx="318782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Any issues with Kong today?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325CB7-6454-5D40-932B-4AC317177DC0}"/>
              </a:ext>
            </a:extLst>
          </p:cNvPr>
          <p:cNvSpPr/>
          <p:nvPr/>
        </p:nvSpPr>
        <p:spPr>
          <a:xfrm>
            <a:off x="6768980" y="2506157"/>
            <a:ext cx="1393136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D7D40A8F-2C4F-B043-B475-EAC35D7D1BC3}"/>
              </a:ext>
            </a:extLst>
          </p:cNvPr>
          <p:cNvSpPr txBox="1">
            <a:spLocks/>
          </p:cNvSpPr>
          <p:nvPr/>
        </p:nvSpPr>
        <p:spPr>
          <a:xfrm>
            <a:off x="6887797" y="2649397"/>
            <a:ext cx="1259079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No, why?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E64F97-4C1C-374D-873B-6C1BEE61E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00" y="2513225"/>
            <a:ext cx="530352" cy="530352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80A8BF4-D9F1-7E4E-A2A5-C98D1ED0FE3C}"/>
              </a:ext>
            </a:extLst>
          </p:cNvPr>
          <p:cNvSpPr/>
          <p:nvPr/>
        </p:nvSpPr>
        <p:spPr>
          <a:xfrm>
            <a:off x="2215562" y="7901414"/>
            <a:ext cx="5931314" cy="10081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140;p28">
            <a:extLst>
              <a:ext uri="{FF2B5EF4-FFF2-40B4-BE49-F238E27FC236}">
                <a16:creationId xmlns:a16="http://schemas.microsoft.com/office/drawing/2014/main" id="{6B1C3832-5FC9-084D-BFC4-55D4BF9FAE52}"/>
              </a:ext>
            </a:extLst>
          </p:cNvPr>
          <p:cNvSpPr txBox="1">
            <a:spLocks/>
          </p:cNvSpPr>
          <p:nvPr/>
        </p:nvSpPr>
        <p:spPr>
          <a:xfrm>
            <a:off x="2362200" y="7968134"/>
            <a:ext cx="5745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Hmm.. Looks like HTTP Headers proxied are too big,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3C3DFD7-EEB9-FB4A-A128-F352EE7D95FE}"/>
              </a:ext>
            </a:extLst>
          </p:cNvPr>
          <p:cNvSpPr/>
          <p:nvPr/>
        </p:nvSpPr>
        <p:spPr>
          <a:xfrm>
            <a:off x="2590800" y="10853863"/>
            <a:ext cx="5577847" cy="13716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40;p28">
            <a:extLst>
              <a:ext uri="{FF2B5EF4-FFF2-40B4-BE49-F238E27FC236}">
                <a16:creationId xmlns:a16="http://schemas.microsoft.com/office/drawing/2014/main" id="{D8E308A9-53B1-404B-B6F0-1892D5AC5424}"/>
              </a:ext>
            </a:extLst>
          </p:cNvPr>
          <p:cNvSpPr txBox="1">
            <a:spLocks/>
          </p:cNvSpPr>
          <p:nvPr/>
        </p:nvSpPr>
        <p:spPr>
          <a:xfrm>
            <a:off x="2743200" y="11163204"/>
            <a:ext cx="5745480" cy="79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Looks like the ACL plugin includes a ever growing header containing all groups associated to a consumer.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3B294E2-4EF8-E74F-AAA2-20BD89E8ECC4}"/>
              </a:ext>
            </a:extLst>
          </p:cNvPr>
          <p:cNvSpPr/>
          <p:nvPr/>
        </p:nvSpPr>
        <p:spPr>
          <a:xfrm>
            <a:off x="4038600" y="9240666"/>
            <a:ext cx="4108276" cy="12820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140;p28">
            <a:extLst>
              <a:ext uri="{FF2B5EF4-FFF2-40B4-BE49-F238E27FC236}">
                <a16:creationId xmlns:a16="http://schemas.microsoft.com/office/drawing/2014/main" id="{EBBC30BA-D350-A74C-80D1-36B940AE2ED4}"/>
              </a:ext>
            </a:extLst>
          </p:cNvPr>
          <p:cNvSpPr txBox="1">
            <a:spLocks/>
          </p:cNvSpPr>
          <p:nvPr/>
        </p:nvSpPr>
        <p:spPr>
          <a:xfrm>
            <a:off x="4267200" y="9410998"/>
            <a:ext cx="3840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Let me look into which headers could be the culprit.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C0B52-4634-7F49-B564-D4E65B844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80" y="5314950"/>
            <a:ext cx="5803900" cy="2273300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D5C621-2842-644D-8A3E-1C0391EB0CFF}"/>
              </a:ext>
            </a:extLst>
          </p:cNvPr>
          <p:cNvSpPr/>
          <p:nvPr/>
        </p:nvSpPr>
        <p:spPr>
          <a:xfrm>
            <a:off x="1034342" y="3885708"/>
            <a:ext cx="4909258" cy="112304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140;p28">
            <a:extLst>
              <a:ext uri="{FF2B5EF4-FFF2-40B4-BE49-F238E27FC236}">
                <a16:creationId xmlns:a16="http://schemas.microsoft.com/office/drawing/2014/main" id="{9D55DF84-82C8-B543-A00B-4DBD3D5D365B}"/>
              </a:ext>
            </a:extLst>
          </p:cNvPr>
          <p:cNvSpPr txBox="1">
            <a:spLocks/>
          </p:cNvSpPr>
          <p:nvPr/>
        </p:nvSpPr>
        <p:spPr>
          <a:xfrm>
            <a:off x="1148642" y="4090217"/>
            <a:ext cx="509282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just started to receive some HTTP 431s during our testing… not sure why?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CB94F81-E054-344C-93C5-F17D371F5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00" y="7901414"/>
            <a:ext cx="530352" cy="530352"/>
          </a:xfrm>
          <a:prstGeom prst="ellipse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263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43 L 0 0.00309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43 L 0 0.00309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605 L 0 0.00247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26" dur="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28" dur="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30" dur="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32" dur="2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605 L 0 0.00247 " pathEditMode="fixed" ptsTypes="AA">
                                      <p:cBhvr>
                                        <p:cTn id="34" dur="2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574 L 0 0.00278 " pathEditMode="fixed" ptsTypes="AA">
                                      <p:cBhvr>
                                        <p:cTn id="36" dur="2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  <p:bldP spid="17" grpId="0"/>
      <p:bldP spid="24" grpId="0" animBg="1"/>
      <p:bldP spid="25" grpId="0"/>
      <p:bldP spid="30" grpId="0" animBg="1"/>
      <p:bldP spid="31" grpId="0"/>
      <p:bldP spid="34" grpId="0" animBg="1"/>
      <p:bldP spid="35" grpId="0"/>
      <p:bldP spid="38" grpId="0" animBg="1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E86276-6089-5C4C-A30C-7AB8445B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13" y="-1385683"/>
            <a:ext cx="530352" cy="5303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ADADAD"/>
            </a:solidFill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A1084D-D478-4047-9BFB-3A565225A953}"/>
              </a:ext>
            </a:extLst>
          </p:cNvPr>
          <p:cNvSpPr/>
          <p:nvPr/>
        </p:nvSpPr>
        <p:spPr>
          <a:xfrm>
            <a:off x="965080" y="-1406560"/>
            <a:ext cx="3302120" cy="95408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40;p28">
            <a:extLst>
              <a:ext uri="{FF2B5EF4-FFF2-40B4-BE49-F238E27FC236}">
                <a16:creationId xmlns:a16="http://schemas.microsoft.com/office/drawing/2014/main" id="{7A964BC3-F0F4-2342-8BA2-21D8F2172F48}"/>
              </a:ext>
            </a:extLst>
          </p:cNvPr>
          <p:cNvSpPr txBox="1">
            <a:spLocks/>
          </p:cNvSpPr>
          <p:nvPr/>
        </p:nvSpPr>
        <p:spPr>
          <a:xfrm>
            <a:off x="1079380" y="-1290887"/>
            <a:ext cx="318782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Any issues with Kong today?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325CB7-6454-5D40-932B-4AC317177DC0}"/>
              </a:ext>
            </a:extLst>
          </p:cNvPr>
          <p:cNvSpPr/>
          <p:nvPr/>
        </p:nvSpPr>
        <p:spPr>
          <a:xfrm>
            <a:off x="6768980" y="-147027"/>
            <a:ext cx="1393136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D7D40A8F-2C4F-B043-B475-EAC35D7D1BC3}"/>
              </a:ext>
            </a:extLst>
          </p:cNvPr>
          <p:cNvSpPr txBox="1">
            <a:spLocks/>
          </p:cNvSpPr>
          <p:nvPr/>
        </p:nvSpPr>
        <p:spPr>
          <a:xfrm>
            <a:off x="6887797" y="-3787"/>
            <a:ext cx="1259079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No, why?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E64F97-4C1C-374D-873B-6C1BEE61E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00" y="-139959"/>
            <a:ext cx="530352" cy="530352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80A8BF4-D9F1-7E4E-A2A5-C98D1ED0FE3C}"/>
              </a:ext>
            </a:extLst>
          </p:cNvPr>
          <p:cNvSpPr/>
          <p:nvPr/>
        </p:nvSpPr>
        <p:spPr>
          <a:xfrm>
            <a:off x="2215562" y="5248230"/>
            <a:ext cx="5931314" cy="10081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140;p28">
            <a:extLst>
              <a:ext uri="{FF2B5EF4-FFF2-40B4-BE49-F238E27FC236}">
                <a16:creationId xmlns:a16="http://schemas.microsoft.com/office/drawing/2014/main" id="{6B1C3832-5FC9-084D-BFC4-55D4BF9FAE52}"/>
              </a:ext>
            </a:extLst>
          </p:cNvPr>
          <p:cNvSpPr txBox="1">
            <a:spLocks/>
          </p:cNvSpPr>
          <p:nvPr/>
        </p:nvSpPr>
        <p:spPr>
          <a:xfrm>
            <a:off x="2362200" y="5314950"/>
            <a:ext cx="5745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Hmm.. Looks like HTTP Headers proxied are too big,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3C3DFD7-EEB9-FB4A-A128-F352EE7D95FE}"/>
              </a:ext>
            </a:extLst>
          </p:cNvPr>
          <p:cNvSpPr/>
          <p:nvPr/>
        </p:nvSpPr>
        <p:spPr>
          <a:xfrm>
            <a:off x="2590800" y="8200679"/>
            <a:ext cx="5577847" cy="13716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40;p28">
            <a:extLst>
              <a:ext uri="{FF2B5EF4-FFF2-40B4-BE49-F238E27FC236}">
                <a16:creationId xmlns:a16="http://schemas.microsoft.com/office/drawing/2014/main" id="{D8E308A9-53B1-404B-B6F0-1892D5AC5424}"/>
              </a:ext>
            </a:extLst>
          </p:cNvPr>
          <p:cNvSpPr txBox="1">
            <a:spLocks/>
          </p:cNvSpPr>
          <p:nvPr/>
        </p:nvSpPr>
        <p:spPr>
          <a:xfrm>
            <a:off x="2743200" y="8510020"/>
            <a:ext cx="5745480" cy="79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Looks like the ACL plugin includes a ever growing header containing all groups associated to a consumer.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3B294E2-4EF8-E74F-AAA2-20BD89E8ECC4}"/>
              </a:ext>
            </a:extLst>
          </p:cNvPr>
          <p:cNvSpPr/>
          <p:nvPr/>
        </p:nvSpPr>
        <p:spPr>
          <a:xfrm>
            <a:off x="4038600" y="6587482"/>
            <a:ext cx="4108276" cy="12820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140;p28">
            <a:extLst>
              <a:ext uri="{FF2B5EF4-FFF2-40B4-BE49-F238E27FC236}">
                <a16:creationId xmlns:a16="http://schemas.microsoft.com/office/drawing/2014/main" id="{EBBC30BA-D350-A74C-80D1-36B940AE2ED4}"/>
              </a:ext>
            </a:extLst>
          </p:cNvPr>
          <p:cNvSpPr txBox="1">
            <a:spLocks/>
          </p:cNvSpPr>
          <p:nvPr/>
        </p:nvSpPr>
        <p:spPr>
          <a:xfrm>
            <a:off x="4267200" y="6757814"/>
            <a:ext cx="3840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Let me look into which headers could be the culprit.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C0B52-4634-7F49-B564-D4E65B844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80" y="2661766"/>
            <a:ext cx="5803900" cy="2273300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D5C621-2842-644D-8A3E-1C0391EB0CFF}"/>
              </a:ext>
            </a:extLst>
          </p:cNvPr>
          <p:cNvSpPr/>
          <p:nvPr/>
        </p:nvSpPr>
        <p:spPr>
          <a:xfrm>
            <a:off x="1034342" y="1232524"/>
            <a:ext cx="4909258" cy="112304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140;p28">
            <a:extLst>
              <a:ext uri="{FF2B5EF4-FFF2-40B4-BE49-F238E27FC236}">
                <a16:creationId xmlns:a16="http://schemas.microsoft.com/office/drawing/2014/main" id="{9D55DF84-82C8-B543-A00B-4DBD3D5D365B}"/>
              </a:ext>
            </a:extLst>
          </p:cNvPr>
          <p:cNvSpPr txBox="1">
            <a:spLocks/>
          </p:cNvSpPr>
          <p:nvPr/>
        </p:nvSpPr>
        <p:spPr>
          <a:xfrm>
            <a:off x="1148642" y="1437033"/>
            <a:ext cx="509282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just started to receive some HTTP 431s during our testing… not sure why?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CB94F81-E054-344C-93C5-F17D371F5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00" y="5248230"/>
            <a:ext cx="530352" cy="530352"/>
          </a:xfrm>
          <a:prstGeom prst="ellipse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9004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36 L 0 0.00031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26" dur="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28" dur="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30" dur="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32" dur="2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34" dur="2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667 L 0 3.33333E-6 " pathEditMode="fixed" ptsTypes="AA">
                                      <p:cBhvr>
                                        <p:cTn id="36" dur="2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  <p:bldP spid="17" grpId="0"/>
      <p:bldP spid="24" grpId="0" animBg="1"/>
      <p:bldP spid="25" grpId="0"/>
      <p:bldP spid="30" grpId="0" animBg="1"/>
      <p:bldP spid="31" grpId="0"/>
      <p:bldP spid="34" grpId="0" animBg="1"/>
      <p:bldP spid="35" grpId="0"/>
      <p:bldP spid="38" grpId="0" animBg="1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E86276-6089-5C4C-A30C-7AB8445B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13" y="-2757283"/>
            <a:ext cx="530352" cy="5303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ADADAD"/>
            </a:solidFill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A1084D-D478-4047-9BFB-3A565225A953}"/>
              </a:ext>
            </a:extLst>
          </p:cNvPr>
          <p:cNvSpPr/>
          <p:nvPr/>
        </p:nvSpPr>
        <p:spPr>
          <a:xfrm>
            <a:off x="965080" y="-2778160"/>
            <a:ext cx="3302120" cy="95408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40;p28">
            <a:extLst>
              <a:ext uri="{FF2B5EF4-FFF2-40B4-BE49-F238E27FC236}">
                <a16:creationId xmlns:a16="http://schemas.microsoft.com/office/drawing/2014/main" id="{7A964BC3-F0F4-2342-8BA2-21D8F2172F48}"/>
              </a:ext>
            </a:extLst>
          </p:cNvPr>
          <p:cNvSpPr txBox="1">
            <a:spLocks/>
          </p:cNvSpPr>
          <p:nvPr/>
        </p:nvSpPr>
        <p:spPr>
          <a:xfrm>
            <a:off x="1079380" y="-2662487"/>
            <a:ext cx="318782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Any issues with Kong today?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325CB7-6454-5D40-932B-4AC317177DC0}"/>
              </a:ext>
            </a:extLst>
          </p:cNvPr>
          <p:cNvSpPr/>
          <p:nvPr/>
        </p:nvSpPr>
        <p:spPr>
          <a:xfrm>
            <a:off x="6768980" y="-1518627"/>
            <a:ext cx="1393136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D7D40A8F-2C4F-B043-B475-EAC35D7D1BC3}"/>
              </a:ext>
            </a:extLst>
          </p:cNvPr>
          <p:cNvSpPr txBox="1">
            <a:spLocks/>
          </p:cNvSpPr>
          <p:nvPr/>
        </p:nvSpPr>
        <p:spPr>
          <a:xfrm>
            <a:off x="6887797" y="-1375387"/>
            <a:ext cx="1259079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No, why?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E64F97-4C1C-374D-873B-6C1BEE61E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00" y="-1511559"/>
            <a:ext cx="530352" cy="530352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80A8BF4-D9F1-7E4E-A2A5-C98D1ED0FE3C}"/>
              </a:ext>
            </a:extLst>
          </p:cNvPr>
          <p:cNvSpPr/>
          <p:nvPr/>
        </p:nvSpPr>
        <p:spPr>
          <a:xfrm>
            <a:off x="2215562" y="3876630"/>
            <a:ext cx="5931314" cy="10081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140;p28">
            <a:extLst>
              <a:ext uri="{FF2B5EF4-FFF2-40B4-BE49-F238E27FC236}">
                <a16:creationId xmlns:a16="http://schemas.microsoft.com/office/drawing/2014/main" id="{6B1C3832-5FC9-084D-BFC4-55D4BF9FAE52}"/>
              </a:ext>
            </a:extLst>
          </p:cNvPr>
          <p:cNvSpPr txBox="1">
            <a:spLocks/>
          </p:cNvSpPr>
          <p:nvPr/>
        </p:nvSpPr>
        <p:spPr>
          <a:xfrm>
            <a:off x="2362200" y="3943350"/>
            <a:ext cx="5745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Hmm.. Looks like HTTP Headers proxied are too big,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3C3DFD7-EEB9-FB4A-A128-F352EE7D95FE}"/>
              </a:ext>
            </a:extLst>
          </p:cNvPr>
          <p:cNvSpPr/>
          <p:nvPr/>
        </p:nvSpPr>
        <p:spPr>
          <a:xfrm>
            <a:off x="2590800" y="6829079"/>
            <a:ext cx="5577847" cy="13716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40;p28">
            <a:extLst>
              <a:ext uri="{FF2B5EF4-FFF2-40B4-BE49-F238E27FC236}">
                <a16:creationId xmlns:a16="http://schemas.microsoft.com/office/drawing/2014/main" id="{D8E308A9-53B1-404B-B6F0-1892D5AC5424}"/>
              </a:ext>
            </a:extLst>
          </p:cNvPr>
          <p:cNvSpPr txBox="1">
            <a:spLocks/>
          </p:cNvSpPr>
          <p:nvPr/>
        </p:nvSpPr>
        <p:spPr>
          <a:xfrm>
            <a:off x="2743200" y="7138420"/>
            <a:ext cx="5745480" cy="79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Looks like the ACL plugin includes a ever growing header containing all groups associated to a consumer.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3B294E2-4EF8-E74F-AAA2-20BD89E8ECC4}"/>
              </a:ext>
            </a:extLst>
          </p:cNvPr>
          <p:cNvSpPr/>
          <p:nvPr/>
        </p:nvSpPr>
        <p:spPr>
          <a:xfrm>
            <a:off x="4038600" y="5215882"/>
            <a:ext cx="4108276" cy="12820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140;p28">
            <a:extLst>
              <a:ext uri="{FF2B5EF4-FFF2-40B4-BE49-F238E27FC236}">
                <a16:creationId xmlns:a16="http://schemas.microsoft.com/office/drawing/2014/main" id="{EBBC30BA-D350-A74C-80D1-36B940AE2ED4}"/>
              </a:ext>
            </a:extLst>
          </p:cNvPr>
          <p:cNvSpPr txBox="1">
            <a:spLocks/>
          </p:cNvSpPr>
          <p:nvPr/>
        </p:nvSpPr>
        <p:spPr>
          <a:xfrm>
            <a:off x="4267200" y="5386214"/>
            <a:ext cx="3840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Let me look into which headers could be the culprit.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C0B52-4634-7F49-B564-D4E65B844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80" y="1290166"/>
            <a:ext cx="5803900" cy="2273300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D5C621-2842-644D-8A3E-1C0391EB0CFF}"/>
              </a:ext>
            </a:extLst>
          </p:cNvPr>
          <p:cNvSpPr/>
          <p:nvPr/>
        </p:nvSpPr>
        <p:spPr>
          <a:xfrm>
            <a:off x="1034342" y="-139076"/>
            <a:ext cx="4909258" cy="112304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140;p28">
            <a:extLst>
              <a:ext uri="{FF2B5EF4-FFF2-40B4-BE49-F238E27FC236}">
                <a16:creationId xmlns:a16="http://schemas.microsoft.com/office/drawing/2014/main" id="{9D55DF84-82C8-B543-A00B-4DBD3D5D365B}"/>
              </a:ext>
            </a:extLst>
          </p:cNvPr>
          <p:cNvSpPr txBox="1">
            <a:spLocks/>
          </p:cNvSpPr>
          <p:nvPr/>
        </p:nvSpPr>
        <p:spPr>
          <a:xfrm>
            <a:off x="1148642" y="65433"/>
            <a:ext cx="509282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just started to receive some HTTP 431s during our testing… not sure why?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CB94F81-E054-344C-93C5-F17D371F5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00" y="3876630"/>
            <a:ext cx="530352" cy="530352"/>
          </a:xfrm>
          <a:prstGeom prst="ellipse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346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14 L 0 0.01697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26" dur="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28" dur="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30" dur="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14 L 0 0.01697 " pathEditMode="fixed" ptsTypes="AA">
                                      <p:cBhvr>
                                        <p:cTn id="32" dur="2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14 L 0 0.01697 " pathEditMode="fixed" ptsTypes="AA">
                                      <p:cBhvr>
                                        <p:cTn id="34" dur="2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9444 L 0 0.01667 " pathEditMode="fixed" ptsTypes="AA">
                                      <p:cBhvr>
                                        <p:cTn id="36" dur="2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  <p:bldP spid="17" grpId="0"/>
      <p:bldP spid="24" grpId="0" animBg="1"/>
      <p:bldP spid="25" grpId="0"/>
      <p:bldP spid="30" grpId="0" animBg="1"/>
      <p:bldP spid="31" grpId="0"/>
      <p:bldP spid="34" grpId="0" animBg="1"/>
      <p:bldP spid="35" grpId="0"/>
      <p:bldP spid="38" grpId="0" animBg="1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E86276-6089-5C4C-A30C-7AB8445B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13" y="-4271412"/>
            <a:ext cx="530352" cy="5303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ADADAD"/>
            </a:solidFill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A1084D-D478-4047-9BFB-3A565225A953}"/>
              </a:ext>
            </a:extLst>
          </p:cNvPr>
          <p:cNvSpPr/>
          <p:nvPr/>
        </p:nvSpPr>
        <p:spPr>
          <a:xfrm>
            <a:off x="965080" y="-4292289"/>
            <a:ext cx="3302120" cy="95408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40;p28">
            <a:extLst>
              <a:ext uri="{FF2B5EF4-FFF2-40B4-BE49-F238E27FC236}">
                <a16:creationId xmlns:a16="http://schemas.microsoft.com/office/drawing/2014/main" id="{7A964BC3-F0F4-2342-8BA2-21D8F2172F48}"/>
              </a:ext>
            </a:extLst>
          </p:cNvPr>
          <p:cNvSpPr txBox="1">
            <a:spLocks/>
          </p:cNvSpPr>
          <p:nvPr/>
        </p:nvSpPr>
        <p:spPr>
          <a:xfrm>
            <a:off x="1079380" y="-4176616"/>
            <a:ext cx="318782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Any issues with Kong today?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325CB7-6454-5D40-932B-4AC317177DC0}"/>
              </a:ext>
            </a:extLst>
          </p:cNvPr>
          <p:cNvSpPr/>
          <p:nvPr/>
        </p:nvSpPr>
        <p:spPr>
          <a:xfrm>
            <a:off x="6768980" y="-3032756"/>
            <a:ext cx="1393136" cy="10748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0;p28">
            <a:extLst>
              <a:ext uri="{FF2B5EF4-FFF2-40B4-BE49-F238E27FC236}">
                <a16:creationId xmlns:a16="http://schemas.microsoft.com/office/drawing/2014/main" id="{D7D40A8F-2C4F-B043-B475-EAC35D7D1BC3}"/>
              </a:ext>
            </a:extLst>
          </p:cNvPr>
          <p:cNvSpPr txBox="1">
            <a:spLocks/>
          </p:cNvSpPr>
          <p:nvPr/>
        </p:nvSpPr>
        <p:spPr>
          <a:xfrm>
            <a:off x="6887797" y="-2889516"/>
            <a:ext cx="1259079" cy="7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No, why?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E64F97-4C1C-374D-873B-6C1BEE61E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00" y="-3025688"/>
            <a:ext cx="530352" cy="530352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80A8BF4-D9F1-7E4E-A2A5-C98D1ED0FE3C}"/>
              </a:ext>
            </a:extLst>
          </p:cNvPr>
          <p:cNvSpPr/>
          <p:nvPr/>
        </p:nvSpPr>
        <p:spPr>
          <a:xfrm>
            <a:off x="2215562" y="2362501"/>
            <a:ext cx="5931314" cy="10081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140;p28">
            <a:extLst>
              <a:ext uri="{FF2B5EF4-FFF2-40B4-BE49-F238E27FC236}">
                <a16:creationId xmlns:a16="http://schemas.microsoft.com/office/drawing/2014/main" id="{6B1C3832-5FC9-084D-BFC4-55D4BF9FAE52}"/>
              </a:ext>
            </a:extLst>
          </p:cNvPr>
          <p:cNvSpPr txBox="1">
            <a:spLocks/>
          </p:cNvSpPr>
          <p:nvPr/>
        </p:nvSpPr>
        <p:spPr>
          <a:xfrm>
            <a:off x="2362200" y="2429221"/>
            <a:ext cx="5745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Hmm.. Looks like HTTP Headers proxied are too big,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3C3DFD7-EEB9-FB4A-A128-F352EE7D95FE}"/>
              </a:ext>
            </a:extLst>
          </p:cNvPr>
          <p:cNvSpPr/>
          <p:nvPr/>
        </p:nvSpPr>
        <p:spPr>
          <a:xfrm>
            <a:off x="2590800" y="5314950"/>
            <a:ext cx="5577847" cy="13716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40;p28">
            <a:extLst>
              <a:ext uri="{FF2B5EF4-FFF2-40B4-BE49-F238E27FC236}">
                <a16:creationId xmlns:a16="http://schemas.microsoft.com/office/drawing/2014/main" id="{D8E308A9-53B1-404B-B6F0-1892D5AC5424}"/>
              </a:ext>
            </a:extLst>
          </p:cNvPr>
          <p:cNvSpPr txBox="1">
            <a:spLocks/>
          </p:cNvSpPr>
          <p:nvPr/>
        </p:nvSpPr>
        <p:spPr>
          <a:xfrm>
            <a:off x="2743200" y="5624291"/>
            <a:ext cx="5745480" cy="79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Looks like the ACL plugin includes a ever growing header containing all groups associated to a consumer.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3B294E2-4EF8-E74F-AAA2-20BD89E8ECC4}"/>
              </a:ext>
            </a:extLst>
          </p:cNvPr>
          <p:cNvSpPr/>
          <p:nvPr/>
        </p:nvSpPr>
        <p:spPr>
          <a:xfrm>
            <a:off x="4038600" y="3701753"/>
            <a:ext cx="4108276" cy="12820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140;p28">
            <a:extLst>
              <a:ext uri="{FF2B5EF4-FFF2-40B4-BE49-F238E27FC236}">
                <a16:creationId xmlns:a16="http://schemas.microsoft.com/office/drawing/2014/main" id="{EBBC30BA-D350-A74C-80D1-36B940AE2ED4}"/>
              </a:ext>
            </a:extLst>
          </p:cNvPr>
          <p:cNvSpPr txBox="1">
            <a:spLocks/>
          </p:cNvSpPr>
          <p:nvPr/>
        </p:nvSpPr>
        <p:spPr>
          <a:xfrm>
            <a:off x="4267200" y="3872085"/>
            <a:ext cx="384048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Let me look into which headers could be the culprit.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C0B52-4634-7F49-B564-D4E65B844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80" y="-223963"/>
            <a:ext cx="5803900" cy="2273300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D5C621-2842-644D-8A3E-1C0391EB0CFF}"/>
              </a:ext>
            </a:extLst>
          </p:cNvPr>
          <p:cNvSpPr/>
          <p:nvPr/>
        </p:nvSpPr>
        <p:spPr>
          <a:xfrm>
            <a:off x="1034342" y="-1653205"/>
            <a:ext cx="4909258" cy="112304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6350"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140;p28">
            <a:extLst>
              <a:ext uri="{FF2B5EF4-FFF2-40B4-BE49-F238E27FC236}">
                <a16:creationId xmlns:a16="http://schemas.microsoft.com/office/drawing/2014/main" id="{9D55DF84-82C8-B543-A00B-4DBD3D5D365B}"/>
              </a:ext>
            </a:extLst>
          </p:cNvPr>
          <p:cNvSpPr txBox="1">
            <a:spLocks/>
          </p:cNvSpPr>
          <p:nvPr/>
        </p:nvSpPr>
        <p:spPr>
          <a:xfrm>
            <a:off x="1148642" y="-1448696"/>
            <a:ext cx="5092820" cy="7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just started to receive some HTTP 431s during our testing… not sure why?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CB94F81-E054-344C-93C5-F17D371F5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00" y="2362501"/>
            <a:ext cx="530352" cy="530352"/>
          </a:xfrm>
          <a:prstGeom prst="ellipse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586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26" dur="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28" dur="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30" dur="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32" dur="2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34" dur="2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7037 L 0 -3.7037E-7 " pathEditMode="fixed" ptsTypes="AA">
                                      <p:cBhvr>
                                        <p:cTn id="36" dur="2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  <p:bldP spid="17" grpId="0"/>
      <p:bldP spid="24" grpId="0" animBg="1"/>
      <p:bldP spid="25" grpId="0"/>
      <p:bldP spid="30" grpId="0" animBg="1"/>
      <p:bldP spid="31" grpId="0"/>
      <p:bldP spid="34" grpId="0" animBg="1"/>
      <p:bldP spid="35" grpId="0"/>
      <p:bldP spid="38" grpId="0" animBg="1"/>
      <p:bldP spid="3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914677-E238-EA40-B3EC-36FFF737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209550"/>
            <a:ext cx="8048625" cy="4671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744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663BA0-39C1-ED4A-8D37-EDC30C06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0" y="198093"/>
            <a:ext cx="531285" cy="531285"/>
          </a:xfrm>
          <a:prstGeom prst="ellipse">
            <a:avLst/>
          </a:prstGeom>
          <a:ln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ECC5B4-9ED2-D541-8DDC-A956EB9A1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748" y="2952750"/>
            <a:ext cx="6471557" cy="1985469"/>
          </a:xfrm>
          <a:prstGeom prst="roundRect">
            <a:avLst/>
          </a:prstGeom>
          <a:ln>
            <a:solidFill>
              <a:srgbClr val="C0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E4D3D6-EFA5-C040-8376-D5EE6ECAF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400" y="1686564"/>
            <a:ext cx="530352" cy="530352"/>
          </a:xfrm>
          <a:prstGeom prst="ellipse">
            <a:avLst/>
          </a:prstGeom>
          <a:ln>
            <a:solidFill>
              <a:srgbClr val="C00000"/>
            </a:solidFill>
          </a:ln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335A616-FE5F-6A46-9189-6C041F018038}"/>
              </a:ext>
            </a:extLst>
          </p:cNvPr>
          <p:cNvSpPr/>
          <p:nvPr/>
        </p:nvSpPr>
        <p:spPr>
          <a:xfrm>
            <a:off x="955555" y="198093"/>
            <a:ext cx="5445245" cy="11895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Google Shape;140;p28">
            <a:extLst>
              <a:ext uri="{FF2B5EF4-FFF2-40B4-BE49-F238E27FC236}">
                <a16:creationId xmlns:a16="http://schemas.microsoft.com/office/drawing/2014/main" id="{F6608F0A-0E62-6A4A-80B6-2C4F779A35C4}"/>
              </a:ext>
            </a:extLst>
          </p:cNvPr>
          <p:cNvSpPr txBox="1">
            <a:spLocks/>
          </p:cNvSpPr>
          <p:nvPr/>
        </p:nvSpPr>
        <p:spPr>
          <a:xfrm>
            <a:off x="1080985" y="325564"/>
            <a:ext cx="5319815" cy="94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@jeremyjpj0916 I would give a + for such a PR on  the ACL plugin.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05D1778-8767-D84F-840D-73988333DD59}"/>
              </a:ext>
            </a:extLst>
          </p:cNvPr>
          <p:cNvSpPr/>
          <p:nvPr/>
        </p:nvSpPr>
        <p:spPr>
          <a:xfrm>
            <a:off x="2215562" y="1688109"/>
            <a:ext cx="5931314" cy="8818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140;p28">
            <a:extLst>
              <a:ext uri="{FF2B5EF4-FFF2-40B4-BE49-F238E27FC236}">
                <a16:creationId xmlns:a16="http://schemas.microsoft.com/office/drawing/2014/main" id="{CCD4BFAB-12C6-144A-BA45-43D5C86B5B86}"/>
              </a:ext>
            </a:extLst>
          </p:cNvPr>
          <p:cNvSpPr txBox="1">
            <a:spLocks/>
          </p:cNvSpPr>
          <p:nvPr/>
        </p:nvSpPr>
        <p:spPr>
          <a:xfrm>
            <a:off x="2308479" y="1745959"/>
            <a:ext cx="5745480" cy="76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I’ll try my hand at the code, thanks for the go ahead!</a:t>
            </a:r>
          </a:p>
        </p:txBody>
      </p:sp>
    </p:spTree>
    <p:extLst>
      <p:ext uri="{BB962C8B-B14F-4D97-AF65-F5344CB8AC3E}">
        <p14:creationId xmlns:p14="http://schemas.microsoft.com/office/powerpoint/2010/main" val="38959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43" grpId="0" animBg="1"/>
      <p:bldP spid="4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663BA0-39C1-ED4A-8D37-EDC30C06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0" y="198093"/>
            <a:ext cx="531285" cy="531285"/>
          </a:xfrm>
          <a:prstGeom prst="ellipse">
            <a:avLst/>
          </a:prstGeom>
          <a:ln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ECC5B4-9ED2-D541-8DDC-A956EB9A1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748" y="2952750"/>
            <a:ext cx="6471557" cy="1985469"/>
          </a:xfrm>
          <a:prstGeom prst="roundRect">
            <a:avLst/>
          </a:prstGeom>
          <a:ln>
            <a:solidFill>
              <a:srgbClr val="C0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E4D3D6-EFA5-C040-8376-D5EE6ECAF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400" y="1686564"/>
            <a:ext cx="530352" cy="530352"/>
          </a:xfrm>
          <a:prstGeom prst="ellipse">
            <a:avLst/>
          </a:prstGeom>
          <a:ln>
            <a:solidFill>
              <a:srgbClr val="C00000"/>
            </a:solidFill>
          </a:ln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335A616-FE5F-6A46-9189-6C041F018038}"/>
              </a:ext>
            </a:extLst>
          </p:cNvPr>
          <p:cNvSpPr/>
          <p:nvPr/>
        </p:nvSpPr>
        <p:spPr>
          <a:xfrm>
            <a:off x="955555" y="198093"/>
            <a:ext cx="5445245" cy="11895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Google Shape;140;p28">
            <a:extLst>
              <a:ext uri="{FF2B5EF4-FFF2-40B4-BE49-F238E27FC236}">
                <a16:creationId xmlns:a16="http://schemas.microsoft.com/office/drawing/2014/main" id="{F6608F0A-0E62-6A4A-80B6-2C4F779A35C4}"/>
              </a:ext>
            </a:extLst>
          </p:cNvPr>
          <p:cNvSpPr txBox="1">
            <a:spLocks/>
          </p:cNvSpPr>
          <p:nvPr/>
        </p:nvSpPr>
        <p:spPr>
          <a:xfrm>
            <a:off x="1080985" y="325564"/>
            <a:ext cx="5319815" cy="94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@jeremyjpj0916 I would give a + for such a PR on  the ACL plugin.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6EB80BF-3678-444A-93B2-AEF88A3B9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44" y="5214090"/>
            <a:ext cx="525360" cy="525360"/>
          </a:xfrm>
          <a:prstGeom prst="ellipse">
            <a:avLst/>
          </a:prstGeom>
          <a:ln>
            <a:solidFill>
              <a:srgbClr val="00B0F0"/>
            </a:solidFill>
          </a:ln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6C4E644-E89C-1E47-A224-35D5016DA583}"/>
              </a:ext>
            </a:extLst>
          </p:cNvPr>
          <p:cNvSpPr/>
          <p:nvPr/>
        </p:nvSpPr>
        <p:spPr>
          <a:xfrm>
            <a:off x="955555" y="5258125"/>
            <a:ext cx="1863845" cy="10402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Google Shape;140;p28">
            <a:extLst>
              <a:ext uri="{FF2B5EF4-FFF2-40B4-BE49-F238E27FC236}">
                <a16:creationId xmlns:a16="http://schemas.microsoft.com/office/drawing/2014/main" id="{891B5B2C-1AEE-7B4E-8A57-69AA65C6F877}"/>
              </a:ext>
            </a:extLst>
          </p:cNvPr>
          <p:cNvSpPr txBox="1">
            <a:spLocks/>
          </p:cNvSpPr>
          <p:nvPr/>
        </p:nvSpPr>
        <p:spPr>
          <a:xfrm>
            <a:off x="1085507" y="5357756"/>
            <a:ext cx="1581493" cy="84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Looks good!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05D1778-8767-D84F-840D-73988333DD59}"/>
              </a:ext>
            </a:extLst>
          </p:cNvPr>
          <p:cNvSpPr/>
          <p:nvPr/>
        </p:nvSpPr>
        <p:spPr>
          <a:xfrm>
            <a:off x="2215562" y="1688109"/>
            <a:ext cx="5931314" cy="8818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140;p28">
            <a:extLst>
              <a:ext uri="{FF2B5EF4-FFF2-40B4-BE49-F238E27FC236}">
                <a16:creationId xmlns:a16="http://schemas.microsoft.com/office/drawing/2014/main" id="{CCD4BFAB-12C6-144A-BA45-43D5C86B5B86}"/>
              </a:ext>
            </a:extLst>
          </p:cNvPr>
          <p:cNvSpPr txBox="1">
            <a:spLocks/>
          </p:cNvSpPr>
          <p:nvPr/>
        </p:nvSpPr>
        <p:spPr>
          <a:xfrm>
            <a:off x="2308479" y="1745959"/>
            <a:ext cx="5745480" cy="76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I’ll try my hand at the code, thanks for the go ahead!</a:t>
            </a:r>
          </a:p>
        </p:txBody>
      </p:sp>
    </p:spTree>
    <p:extLst>
      <p:ext uri="{BB962C8B-B14F-4D97-AF65-F5344CB8AC3E}">
        <p14:creationId xmlns:p14="http://schemas.microsoft.com/office/powerpoint/2010/main" val="239629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389 L 0 0.01759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389 L 0 0.01759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389 L 0 0.01759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389 L 0 0.01759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359 L 0 0.0179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389 L 0 0.01759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42 L 0 0.01728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42 L 0 0.01728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42 L 0 0.01728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642 L 0 0.01728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40" grpId="0" animBg="1"/>
      <p:bldP spid="41" grpId="0"/>
      <p:bldP spid="43" grpId="0" animBg="1"/>
      <p:bldP spid="4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663BA0-39C1-ED4A-8D37-EDC30C06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0" y="-1159890"/>
            <a:ext cx="531285" cy="531285"/>
          </a:xfrm>
          <a:prstGeom prst="ellipse">
            <a:avLst/>
          </a:prstGeom>
          <a:ln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ECC5B4-9ED2-D541-8DDC-A956EB9A1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748" y="1594767"/>
            <a:ext cx="6471557" cy="1985469"/>
          </a:xfrm>
          <a:prstGeom prst="roundRect">
            <a:avLst/>
          </a:prstGeom>
          <a:ln>
            <a:solidFill>
              <a:srgbClr val="C0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E4D3D6-EFA5-C040-8376-D5EE6ECAF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400" y="328581"/>
            <a:ext cx="530352" cy="530352"/>
          </a:xfrm>
          <a:prstGeom prst="ellipse">
            <a:avLst/>
          </a:prstGeom>
          <a:ln>
            <a:solidFill>
              <a:srgbClr val="C00000"/>
            </a:solidFill>
          </a:ln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335A616-FE5F-6A46-9189-6C041F018038}"/>
              </a:ext>
            </a:extLst>
          </p:cNvPr>
          <p:cNvSpPr/>
          <p:nvPr/>
        </p:nvSpPr>
        <p:spPr>
          <a:xfrm>
            <a:off x="955555" y="-1159890"/>
            <a:ext cx="5445245" cy="118957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Google Shape;140;p28">
            <a:extLst>
              <a:ext uri="{FF2B5EF4-FFF2-40B4-BE49-F238E27FC236}">
                <a16:creationId xmlns:a16="http://schemas.microsoft.com/office/drawing/2014/main" id="{F6608F0A-0E62-6A4A-80B6-2C4F779A35C4}"/>
              </a:ext>
            </a:extLst>
          </p:cNvPr>
          <p:cNvSpPr txBox="1">
            <a:spLocks/>
          </p:cNvSpPr>
          <p:nvPr/>
        </p:nvSpPr>
        <p:spPr>
          <a:xfrm>
            <a:off x="1080985" y="-1032419"/>
            <a:ext cx="5319815" cy="94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@jeremyjpj0916 I would give a + for such a PR on  the ACL plugin.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50E4938-48C3-BD4A-B646-DEA706CFC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25" y="5314950"/>
            <a:ext cx="5016500" cy="3086100"/>
          </a:xfrm>
          <a:prstGeom prst="roundRect">
            <a:avLst/>
          </a:prstGeom>
          <a:ln>
            <a:solidFill>
              <a:srgbClr val="00B0F0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EB80BF-3678-444A-93B2-AEF88A3B9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144" y="3856107"/>
            <a:ext cx="525360" cy="525360"/>
          </a:xfrm>
          <a:prstGeom prst="ellipse">
            <a:avLst/>
          </a:prstGeom>
          <a:ln>
            <a:solidFill>
              <a:srgbClr val="00B0F0"/>
            </a:solidFill>
          </a:ln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6C4E644-E89C-1E47-A224-35D5016DA583}"/>
              </a:ext>
            </a:extLst>
          </p:cNvPr>
          <p:cNvSpPr/>
          <p:nvPr/>
        </p:nvSpPr>
        <p:spPr>
          <a:xfrm>
            <a:off x="955555" y="3900142"/>
            <a:ext cx="1863845" cy="10402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Google Shape;140;p28">
            <a:extLst>
              <a:ext uri="{FF2B5EF4-FFF2-40B4-BE49-F238E27FC236}">
                <a16:creationId xmlns:a16="http://schemas.microsoft.com/office/drawing/2014/main" id="{891B5B2C-1AEE-7B4E-8A57-69AA65C6F877}"/>
              </a:ext>
            </a:extLst>
          </p:cNvPr>
          <p:cNvSpPr txBox="1">
            <a:spLocks/>
          </p:cNvSpPr>
          <p:nvPr/>
        </p:nvSpPr>
        <p:spPr>
          <a:xfrm>
            <a:off x="1085507" y="3999773"/>
            <a:ext cx="1657693" cy="84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Looks good!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05D1778-8767-D84F-840D-73988333DD59}"/>
              </a:ext>
            </a:extLst>
          </p:cNvPr>
          <p:cNvSpPr/>
          <p:nvPr/>
        </p:nvSpPr>
        <p:spPr>
          <a:xfrm>
            <a:off x="2215562" y="330126"/>
            <a:ext cx="5931314" cy="88186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140;p28">
            <a:extLst>
              <a:ext uri="{FF2B5EF4-FFF2-40B4-BE49-F238E27FC236}">
                <a16:creationId xmlns:a16="http://schemas.microsoft.com/office/drawing/2014/main" id="{CCD4BFAB-12C6-144A-BA45-43D5C86B5B86}"/>
              </a:ext>
            </a:extLst>
          </p:cNvPr>
          <p:cNvSpPr txBox="1">
            <a:spLocks/>
          </p:cNvSpPr>
          <p:nvPr/>
        </p:nvSpPr>
        <p:spPr>
          <a:xfrm>
            <a:off x="2308479" y="387976"/>
            <a:ext cx="5745480" cy="76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I’ll try my hand at the code, thanks for the go ahead!</a:t>
            </a:r>
          </a:p>
        </p:txBody>
      </p:sp>
    </p:spTree>
    <p:extLst>
      <p:ext uri="{BB962C8B-B14F-4D97-AF65-F5344CB8AC3E}">
        <p14:creationId xmlns:p14="http://schemas.microsoft.com/office/powerpoint/2010/main" val="380358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6667 L 0 3.33333E-6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6667 L 0 3.33333E-6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6667 L 0 3.33333E-6 " pathEditMode="fixed" ptsTypes="AA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6667 L 0 3.33333E-6 " pathEditMode="fixed" ptsTypes="AA">
                                      <p:cBhvr>
                                        <p:cTn id="1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6667 L 0 3.33333E-6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6667 L 0 3.33333E-6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6667 L 0 3.33333E-6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6667 L 0 3.33333E-6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6667 L 0 3.33333E-6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6636 L 0 0.00031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6636 L 0 0.00031 " pathEditMode="fixed" ptsTypes="AA">
                                      <p:cBhvr>
                                        <p:cTn id="26" dur="2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40" grpId="0" animBg="1"/>
      <p:bldP spid="41" grpId="0"/>
      <p:bldP spid="43" grpId="0" animBg="1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0;p28">
            <a:extLst>
              <a:ext uri="{FF2B5EF4-FFF2-40B4-BE49-F238E27FC236}">
                <a16:creationId xmlns:a16="http://schemas.microsoft.com/office/drawing/2014/main" id="{1FD84FF0-153B-5940-BE96-EACAAB7971FF}"/>
              </a:ext>
            </a:extLst>
          </p:cNvPr>
          <p:cNvSpPr txBox="1">
            <a:spLocks/>
          </p:cNvSpPr>
          <p:nvPr/>
        </p:nvSpPr>
        <p:spPr>
          <a:xfrm>
            <a:off x="964938" y="548525"/>
            <a:ext cx="6735744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Optum’s Modernization Movement</a:t>
            </a:r>
          </a:p>
        </p:txBody>
      </p:sp>
      <p:sp>
        <p:nvSpPr>
          <p:cNvPr id="19" name="Google Shape;143;p28">
            <a:extLst>
              <a:ext uri="{FF2B5EF4-FFF2-40B4-BE49-F238E27FC236}">
                <a16:creationId xmlns:a16="http://schemas.microsoft.com/office/drawing/2014/main" id="{634E86CE-0ED7-4447-B474-6D7D1A078AAC}"/>
              </a:ext>
            </a:extLst>
          </p:cNvPr>
          <p:cNvSpPr txBox="1">
            <a:spLocks/>
          </p:cNvSpPr>
          <p:nvPr/>
        </p:nvSpPr>
        <p:spPr>
          <a:xfrm>
            <a:off x="952500" y="1581150"/>
            <a:ext cx="373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Invest in Open Source!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organizational change in mindset, as both a top-down and bottom-up initiative.</a:t>
            </a:r>
          </a:p>
        </p:txBody>
      </p:sp>
      <p:cxnSp>
        <p:nvCxnSpPr>
          <p:cNvPr id="20" name="Google Shape;78;p20">
            <a:extLst>
              <a:ext uri="{FF2B5EF4-FFF2-40B4-BE49-F238E27FC236}">
                <a16:creationId xmlns:a16="http://schemas.microsoft.com/office/drawing/2014/main" id="{1D096397-B56E-9249-8D30-29617574F115}"/>
              </a:ext>
            </a:extLst>
          </p:cNvPr>
          <p:cNvCxnSpPr>
            <a:cxnSpLocks/>
          </p:cNvCxnSpPr>
          <p:nvPr/>
        </p:nvCxnSpPr>
        <p:spPr>
          <a:xfrm>
            <a:off x="1293383" y="2951409"/>
            <a:ext cx="0" cy="1497006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93;p22">
            <a:extLst>
              <a:ext uri="{FF2B5EF4-FFF2-40B4-BE49-F238E27FC236}">
                <a16:creationId xmlns:a16="http://schemas.microsoft.com/office/drawing/2014/main" id="{8737ABDA-77A3-294B-B093-CDB3094A0BF4}"/>
              </a:ext>
            </a:extLst>
          </p:cNvPr>
          <p:cNvSpPr txBox="1">
            <a:spLocks/>
          </p:cNvSpPr>
          <p:nvPr/>
        </p:nvSpPr>
        <p:spPr>
          <a:xfrm>
            <a:off x="1407684" y="2752484"/>
            <a:ext cx="3390898" cy="169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Engineers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Architects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Legal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Security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Sr. Executives</a:t>
            </a:r>
          </a:p>
        </p:txBody>
      </p:sp>
      <p:sp>
        <p:nvSpPr>
          <p:cNvPr id="22" name="Google Shape;143;p28">
            <a:extLst>
              <a:ext uri="{FF2B5EF4-FFF2-40B4-BE49-F238E27FC236}">
                <a16:creationId xmlns:a16="http://schemas.microsoft.com/office/drawing/2014/main" id="{A5DA9138-CFE7-0948-AC1C-3E97702AAEFC}"/>
              </a:ext>
            </a:extLst>
          </p:cNvPr>
          <p:cNvSpPr txBox="1">
            <a:spLocks/>
          </p:cNvSpPr>
          <p:nvPr/>
        </p:nvSpPr>
        <p:spPr>
          <a:xfrm>
            <a:off x="951491" y="2473868"/>
            <a:ext cx="373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Supported By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57C484-AEBF-DA46-B9C0-C2D46E79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684" y="2139700"/>
            <a:ext cx="3454400" cy="2311217"/>
          </a:xfrm>
          <a:prstGeom prst="rect">
            <a:avLst/>
          </a:prstGeom>
          <a:ln>
            <a:solidFill>
              <a:srgbClr val="4A86E8"/>
            </a:solidFill>
          </a:ln>
        </p:spPr>
      </p:pic>
    </p:spTree>
    <p:extLst>
      <p:ext uri="{BB962C8B-B14F-4D97-AF65-F5344CB8AC3E}">
        <p14:creationId xmlns:p14="http://schemas.microsoft.com/office/powerpoint/2010/main" val="387254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ECC5B4-9ED2-D541-8DDC-A956EB9A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748" y="-1834233"/>
            <a:ext cx="6471557" cy="1985469"/>
          </a:xfrm>
          <a:prstGeom prst="roundRect">
            <a:avLst/>
          </a:prstGeom>
          <a:ln>
            <a:solidFill>
              <a:srgbClr val="C00000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50E4938-48C3-BD4A-B646-DEA706CFC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25" y="1885950"/>
            <a:ext cx="5016500" cy="3086100"/>
          </a:xfrm>
          <a:prstGeom prst="roundRect">
            <a:avLst/>
          </a:prstGeom>
          <a:ln>
            <a:solidFill>
              <a:srgbClr val="00B0F0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EB80BF-3678-444A-93B2-AEF88A3B9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44" y="427107"/>
            <a:ext cx="525360" cy="525360"/>
          </a:xfrm>
          <a:prstGeom prst="ellipse">
            <a:avLst/>
          </a:prstGeom>
          <a:ln>
            <a:solidFill>
              <a:srgbClr val="00B0F0"/>
            </a:solidFill>
          </a:ln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6C4E644-E89C-1E47-A224-35D5016DA583}"/>
              </a:ext>
            </a:extLst>
          </p:cNvPr>
          <p:cNvSpPr/>
          <p:nvPr/>
        </p:nvSpPr>
        <p:spPr>
          <a:xfrm>
            <a:off x="955555" y="471142"/>
            <a:ext cx="1863845" cy="10402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Google Shape;140;p28">
            <a:extLst>
              <a:ext uri="{FF2B5EF4-FFF2-40B4-BE49-F238E27FC236}">
                <a16:creationId xmlns:a16="http://schemas.microsoft.com/office/drawing/2014/main" id="{891B5B2C-1AEE-7B4E-8A57-69AA65C6F877}"/>
              </a:ext>
            </a:extLst>
          </p:cNvPr>
          <p:cNvSpPr txBox="1">
            <a:spLocks/>
          </p:cNvSpPr>
          <p:nvPr/>
        </p:nvSpPr>
        <p:spPr>
          <a:xfrm>
            <a:off x="1085507" y="570773"/>
            <a:ext cx="1657693" cy="84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Looks good!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CD8C9E3-A916-BB47-8A9B-B3F333C98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80" y="5391150"/>
            <a:ext cx="530352" cy="530352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BA37AAF-6F97-5444-83A9-1EB539D753B6}"/>
              </a:ext>
            </a:extLst>
          </p:cNvPr>
          <p:cNvSpPr/>
          <p:nvPr/>
        </p:nvSpPr>
        <p:spPr>
          <a:xfrm>
            <a:off x="949925" y="5346562"/>
            <a:ext cx="5374675" cy="10402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140;p28">
            <a:extLst>
              <a:ext uri="{FF2B5EF4-FFF2-40B4-BE49-F238E27FC236}">
                <a16:creationId xmlns:a16="http://schemas.microsoft.com/office/drawing/2014/main" id="{028B0C17-2EA7-E448-81DE-BA7780C0D742}"/>
              </a:ext>
            </a:extLst>
          </p:cNvPr>
          <p:cNvSpPr txBox="1">
            <a:spLocks/>
          </p:cNvSpPr>
          <p:nvPr/>
        </p:nvSpPr>
        <p:spPr>
          <a:xfrm>
            <a:off x="1079877" y="5446193"/>
            <a:ext cx="5320923" cy="84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should also try setting a dummy-value in the cache, to reduce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lua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memory pressure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C71E23-C6F4-8F44-BF09-A109DBB0A0C2}"/>
              </a:ext>
            </a:extLst>
          </p:cNvPr>
          <p:cNvSpPr/>
          <p:nvPr/>
        </p:nvSpPr>
        <p:spPr>
          <a:xfrm>
            <a:off x="949925" y="6653471"/>
            <a:ext cx="1265637" cy="79507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Google Shape;140;p28">
            <a:extLst>
              <a:ext uri="{FF2B5EF4-FFF2-40B4-BE49-F238E27FC236}">
                <a16:creationId xmlns:a16="http://schemas.microsoft.com/office/drawing/2014/main" id="{6D6688F8-34BE-F749-98E1-F098A7405E6D}"/>
              </a:ext>
            </a:extLst>
          </p:cNvPr>
          <p:cNvSpPr txBox="1">
            <a:spLocks/>
          </p:cNvSpPr>
          <p:nvPr/>
        </p:nvSpPr>
        <p:spPr>
          <a:xfrm>
            <a:off x="1079877" y="6753103"/>
            <a:ext cx="1240959" cy="61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Try this</a:t>
            </a:r>
          </a:p>
        </p:txBody>
      </p:sp>
    </p:spTree>
    <p:extLst>
      <p:ext uri="{BB962C8B-B14F-4D97-AF65-F5344CB8AC3E}">
        <p14:creationId xmlns:p14="http://schemas.microsoft.com/office/powerpoint/2010/main" val="351055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7222 L 0 0.00185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7222 L 0 0.00185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7191 L 0 0.00216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7191 L 0 0.00216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7191 L 0 0.00216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7222 L 0 0.00185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7222 L 0 0.00185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7191 L 0 0.00216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7222 L 0 0.00185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7222 L 0 0.00185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7" grpId="0" animBg="1"/>
      <p:bldP spid="48" grpId="0"/>
      <p:bldP spid="52" grpId="0" animBg="1"/>
      <p:bldP spid="5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50E4938-48C3-BD4A-B646-DEA706CF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25" y="-542803"/>
            <a:ext cx="5016500" cy="3086100"/>
          </a:xfrm>
          <a:prstGeom prst="roundRect">
            <a:avLst/>
          </a:prstGeom>
          <a:ln>
            <a:solidFill>
              <a:srgbClr val="00B0F0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37BD6F7-21A2-F046-BB58-DC76134CB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74" t="44902" r="2715" b="21869"/>
          <a:stretch/>
        </p:blipFill>
        <p:spPr>
          <a:xfrm>
            <a:off x="949925" y="5286410"/>
            <a:ext cx="5029200" cy="993265"/>
          </a:xfrm>
          <a:prstGeom prst="roundRect">
            <a:avLst/>
          </a:prstGeom>
          <a:ln>
            <a:solidFill>
              <a:srgbClr val="00B05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CD8C9E3-A916-BB47-8A9B-B3F333C98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80" y="2962397"/>
            <a:ext cx="530352" cy="530352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BA37AAF-6F97-5444-83A9-1EB539D753B6}"/>
              </a:ext>
            </a:extLst>
          </p:cNvPr>
          <p:cNvSpPr/>
          <p:nvPr/>
        </p:nvSpPr>
        <p:spPr>
          <a:xfrm>
            <a:off x="949925" y="2917809"/>
            <a:ext cx="5374675" cy="10402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140;p28">
            <a:extLst>
              <a:ext uri="{FF2B5EF4-FFF2-40B4-BE49-F238E27FC236}">
                <a16:creationId xmlns:a16="http://schemas.microsoft.com/office/drawing/2014/main" id="{028B0C17-2EA7-E448-81DE-BA7780C0D742}"/>
              </a:ext>
            </a:extLst>
          </p:cNvPr>
          <p:cNvSpPr txBox="1">
            <a:spLocks/>
          </p:cNvSpPr>
          <p:nvPr/>
        </p:nvSpPr>
        <p:spPr>
          <a:xfrm>
            <a:off x="1079877" y="3017440"/>
            <a:ext cx="5320923" cy="84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should also try setting a dummy-value in the cache, to reduce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lua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memory pressure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C71E23-C6F4-8F44-BF09-A109DBB0A0C2}"/>
              </a:ext>
            </a:extLst>
          </p:cNvPr>
          <p:cNvSpPr/>
          <p:nvPr/>
        </p:nvSpPr>
        <p:spPr>
          <a:xfrm>
            <a:off x="949925" y="4224718"/>
            <a:ext cx="1265637" cy="79507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Google Shape;140;p28">
            <a:extLst>
              <a:ext uri="{FF2B5EF4-FFF2-40B4-BE49-F238E27FC236}">
                <a16:creationId xmlns:a16="http://schemas.microsoft.com/office/drawing/2014/main" id="{6D6688F8-34BE-F749-98E1-F098A7405E6D}"/>
              </a:ext>
            </a:extLst>
          </p:cNvPr>
          <p:cNvSpPr txBox="1">
            <a:spLocks/>
          </p:cNvSpPr>
          <p:nvPr/>
        </p:nvSpPr>
        <p:spPr>
          <a:xfrm>
            <a:off x="1079877" y="4324350"/>
            <a:ext cx="1240959" cy="61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Try this</a:t>
            </a:r>
          </a:p>
        </p:txBody>
      </p:sp>
    </p:spTree>
    <p:extLst>
      <p:ext uri="{BB962C8B-B14F-4D97-AF65-F5344CB8AC3E}">
        <p14:creationId xmlns:p14="http://schemas.microsoft.com/office/powerpoint/2010/main" val="40740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7623 L 0 0.00525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7623 L 0 0.00525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7623 L 0 0.00525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7623 L 0 0.00525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7623 L 0 0.00525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7623 L 0 0.00525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7623 L 0 0.00525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52" grpId="0" animBg="1"/>
      <p:bldP spid="5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50E4938-48C3-BD4A-B646-DEA706CF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25" y="-1963591"/>
            <a:ext cx="5016500" cy="3086100"/>
          </a:xfrm>
          <a:prstGeom prst="roundRect">
            <a:avLst/>
          </a:prstGeom>
          <a:ln>
            <a:solidFill>
              <a:srgbClr val="00B0F0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37BD6F7-21A2-F046-BB58-DC76134CB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74" t="44902" r="2715" b="21869"/>
          <a:stretch/>
        </p:blipFill>
        <p:spPr>
          <a:xfrm>
            <a:off x="949925" y="3865622"/>
            <a:ext cx="5029200" cy="993265"/>
          </a:xfrm>
          <a:prstGeom prst="roundRect">
            <a:avLst/>
          </a:prstGeom>
          <a:ln>
            <a:solidFill>
              <a:srgbClr val="00B05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CD8C9E3-A916-BB47-8A9B-B3F333C98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80" y="1541609"/>
            <a:ext cx="530352" cy="530352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BA37AAF-6F97-5444-83A9-1EB539D753B6}"/>
              </a:ext>
            </a:extLst>
          </p:cNvPr>
          <p:cNvSpPr/>
          <p:nvPr/>
        </p:nvSpPr>
        <p:spPr>
          <a:xfrm>
            <a:off x="949925" y="1497021"/>
            <a:ext cx="5374675" cy="10402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140;p28">
            <a:extLst>
              <a:ext uri="{FF2B5EF4-FFF2-40B4-BE49-F238E27FC236}">
                <a16:creationId xmlns:a16="http://schemas.microsoft.com/office/drawing/2014/main" id="{028B0C17-2EA7-E448-81DE-BA7780C0D742}"/>
              </a:ext>
            </a:extLst>
          </p:cNvPr>
          <p:cNvSpPr txBox="1">
            <a:spLocks/>
          </p:cNvSpPr>
          <p:nvPr/>
        </p:nvSpPr>
        <p:spPr>
          <a:xfrm>
            <a:off x="1079877" y="1596652"/>
            <a:ext cx="5320923" cy="84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should also try setting a dummy-value in the cache, to reduce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lua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 memory pressure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7380E2C-3435-2B41-851F-E9107CEF5634}"/>
              </a:ext>
            </a:extLst>
          </p:cNvPr>
          <p:cNvSpPr/>
          <p:nvPr/>
        </p:nvSpPr>
        <p:spPr>
          <a:xfrm>
            <a:off x="2971799" y="5233447"/>
            <a:ext cx="5187433" cy="93746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Google Shape;140;p28">
            <a:extLst>
              <a:ext uri="{FF2B5EF4-FFF2-40B4-BE49-F238E27FC236}">
                <a16:creationId xmlns:a16="http://schemas.microsoft.com/office/drawing/2014/main" id="{6813D0A6-74CA-B84A-8CA3-5E3A6E7C0C8C}"/>
              </a:ext>
            </a:extLst>
          </p:cNvPr>
          <p:cNvSpPr txBox="1">
            <a:spLocks/>
          </p:cNvSpPr>
          <p:nvPr/>
        </p:nvSpPr>
        <p:spPr>
          <a:xfrm>
            <a:off x="3035643" y="5359589"/>
            <a:ext cx="5018316" cy="6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Oh wow, great point I hadn’t considered that! </a:t>
            </a:r>
          </a:p>
          <a:p>
            <a:r>
              <a:rPr lang="en-US" sz="1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Let me iterate on this…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C71E23-C6F4-8F44-BF09-A109DBB0A0C2}"/>
              </a:ext>
            </a:extLst>
          </p:cNvPr>
          <p:cNvSpPr/>
          <p:nvPr/>
        </p:nvSpPr>
        <p:spPr>
          <a:xfrm>
            <a:off x="949925" y="2803930"/>
            <a:ext cx="1265637" cy="79507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Google Shape;140;p28">
            <a:extLst>
              <a:ext uri="{FF2B5EF4-FFF2-40B4-BE49-F238E27FC236}">
                <a16:creationId xmlns:a16="http://schemas.microsoft.com/office/drawing/2014/main" id="{6D6688F8-34BE-F749-98E1-F098A7405E6D}"/>
              </a:ext>
            </a:extLst>
          </p:cNvPr>
          <p:cNvSpPr txBox="1">
            <a:spLocks/>
          </p:cNvSpPr>
          <p:nvPr/>
        </p:nvSpPr>
        <p:spPr>
          <a:xfrm>
            <a:off x="1079877" y="2903562"/>
            <a:ext cx="1240959" cy="61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Try this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DF8BBB6-7848-F349-9101-05F5A32AC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362" y="5238750"/>
            <a:ext cx="530352" cy="530352"/>
          </a:xfrm>
          <a:prstGeom prst="ellipse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76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569 L 0 0.00617 " pathEditMode="fixed" ptsTypes="AA">
                                      <p:cBhvr>
                                        <p:cTn id="6" dur="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569 L 0 0.00617 " pathEditMode="fixed" ptsTypes="AA">
                                      <p:cBhvr>
                                        <p:cTn id="8" dur="2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569 L 0 0.00617 " pathEditMode="fixed" ptsTypes="AA">
                                      <p:cBhvr>
                                        <p:cTn id="10" dur="2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569 L 0 0.00617 " pathEditMode="fixed" ptsTypes="AA">
                                      <p:cBhvr>
                                        <p:cTn id="12" dur="2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599 L 0 0.00586 " pathEditMode="fixed" ptsTypes="AA">
                                      <p:cBhvr>
                                        <p:cTn id="14" dur="2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569 L 0 0.00617 " pathEditMode="fixed" ptsTypes="AA">
                                      <p:cBhvr>
                                        <p:cTn id="16" dur="2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569 L 0 0.00617 " pathEditMode="fixed" ptsTypes="AA">
                                      <p:cBhvr>
                                        <p:cTn id="18" dur="25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569 L 0 0.00617 " pathEditMode="fixed" ptsTypes="AA">
                                      <p:cBhvr>
                                        <p:cTn id="20" dur="2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569 L 0 0.00617 " pathEditMode="fixed" ptsTypes="AA">
                                      <p:cBhvr>
                                        <p:cTn id="22" dur="2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569 L 0 0.00617 " pathEditMode="fixed" ptsTypes="AA">
                                      <p:cBhvr>
                                        <p:cTn id="24" dur="2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 animBg="1"/>
      <p:bldP spid="50" grpId="0"/>
      <p:bldP spid="52" grpId="0" animBg="1"/>
      <p:bldP spid="5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95A72-4C52-5244-81A1-B705757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3" y="981233"/>
            <a:ext cx="8932653" cy="2995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158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1;p24">
            <a:extLst>
              <a:ext uri="{FF2B5EF4-FFF2-40B4-BE49-F238E27FC236}">
                <a16:creationId xmlns:a16="http://schemas.microsoft.com/office/drawing/2014/main" id="{90BF659C-B358-5A4E-9383-4CC968271C0A}"/>
              </a:ext>
            </a:extLst>
          </p:cNvPr>
          <p:cNvSpPr/>
          <p:nvPr/>
        </p:nvSpPr>
        <p:spPr>
          <a:xfrm rot="10800000">
            <a:off x="0" y="1553687"/>
            <a:ext cx="9220200" cy="3594583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95A72-4C52-5244-81A1-B7057577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3" y="981233"/>
            <a:ext cx="8932653" cy="2995931"/>
          </a:xfrm>
          <a:prstGeom prst="rect">
            <a:avLst/>
          </a:prstGeom>
          <a:ln>
            <a:noFill/>
          </a:ln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58B01A8D-398A-E544-8EA2-13A88AAEA636}"/>
              </a:ext>
            </a:extLst>
          </p:cNvPr>
          <p:cNvSpPr/>
          <p:nvPr/>
        </p:nvSpPr>
        <p:spPr>
          <a:xfrm rot="5400000">
            <a:off x="4095637" y="1981312"/>
            <a:ext cx="314269" cy="164754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83273E73-7FA8-FF42-B588-705D7FD48B1B}"/>
              </a:ext>
            </a:extLst>
          </p:cNvPr>
          <p:cNvSpPr/>
          <p:nvPr/>
        </p:nvSpPr>
        <p:spPr>
          <a:xfrm rot="5079790">
            <a:off x="7103865" y="1007283"/>
            <a:ext cx="290703" cy="152400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5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Offer a Product</a:t>
            </a: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4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Think of the technology and its integrations as a complete product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859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6ABE9523-D110-0F44-8C27-1279FA2DA2A0}"/>
              </a:ext>
            </a:extLst>
          </p:cNvPr>
          <p:cNvSpPr txBox="1">
            <a:spLocks/>
          </p:cNvSpPr>
          <p:nvPr/>
        </p:nvSpPr>
        <p:spPr>
          <a:xfrm>
            <a:off x="773858" y="733050"/>
            <a:ext cx="361141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Google Shape;140;p28">
            <a:extLst>
              <a:ext uri="{FF2B5EF4-FFF2-40B4-BE49-F238E27FC236}">
                <a16:creationId xmlns:a16="http://schemas.microsoft.com/office/drawing/2014/main" id="{AB4143A2-FB75-534E-92E7-60C15D793337}"/>
              </a:ext>
            </a:extLst>
          </p:cNvPr>
          <p:cNvSpPr txBox="1">
            <a:spLocks/>
          </p:cNvSpPr>
          <p:nvPr/>
        </p:nvSpPr>
        <p:spPr>
          <a:xfrm>
            <a:off x="795854" y="639750"/>
            <a:ext cx="6735744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Docs First Approach</a:t>
            </a:r>
          </a:p>
        </p:txBody>
      </p:sp>
      <p:sp>
        <p:nvSpPr>
          <p:cNvPr id="6" name="Google Shape;143;p28">
            <a:extLst>
              <a:ext uri="{FF2B5EF4-FFF2-40B4-BE49-F238E27FC236}">
                <a16:creationId xmlns:a16="http://schemas.microsoft.com/office/drawing/2014/main" id="{13120D8F-F0C5-BC41-A031-ABBA38BAF6CB}"/>
              </a:ext>
            </a:extLst>
          </p:cNvPr>
          <p:cNvSpPr txBox="1">
            <a:spLocks/>
          </p:cNvSpPr>
          <p:nvPr/>
        </p:nvSpPr>
        <p:spPr>
          <a:xfrm>
            <a:off x="952500" y="1581150"/>
            <a:ext cx="373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Lowers Operational Staffing Needs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Good documentation drastically reduces the need to meet &amp; plan integrations, thus reducing the need for a large support team.</a:t>
            </a:r>
          </a:p>
        </p:txBody>
      </p:sp>
      <p:sp>
        <p:nvSpPr>
          <p:cNvPr id="14" name="Google Shape;143;p28">
            <a:extLst>
              <a:ext uri="{FF2B5EF4-FFF2-40B4-BE49-F238E27FC236}">
                <a16:creationId xmlns:a16="http://schemas.microsoft.com/office/drawing/2014/main" id="{3CF76D16-CE95-9445-9341-2C345BAB91D2}"/>
              </a:ext>
            </a:extLst>
          </p:cNvPr>
          <p:cNvSpPr txBox="1">
            <a:spLocks/>
          </p:cNvSpPr>
          <p:nvPr/>
        </p:nvSpPr>
        <p:spPr>
          <a:xfrm>
            <a:off x="960456" y="2952750"/>
            <a:ext cx="3733800" cy="146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Good Engineering Culture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Providing environment-specific documentation provides your customers with the opportunity to innovate around your product, and enables DevOps!</a:t>
            </a:r>
          </a:p>
        </p:txBody>
      </p:sp>
      <p:sp>
        <p:nvSpPr>
          <p:cNvPr id="12" name="Google Shape;143;p28">
            <a:extLst>
              <a:ext uri="{FF2B5EF4-FFF2-40B4-BE49-F238E27FC236}">
                <a16:creationId xmlns:a16="http://schemas.microsoft.com/office/drawing/2014/main" id="{5FE8EBB6-5881-3047-B952-9B3CD04F2938}"/>
              </a:ext>
            </a:extLst>
          </p:cNvPr>
          <p:cNvSpPr txBox="1">
            <a:spLocks/>
          </p:cNvSpPr>
          <p:nvPr/>
        </p:nvSpPr>
        <p:spPr>
          <a:xfrm>
            <a:off x="4800600" y="3933593"/>
            <a:ext cx="3733800" cy="146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Optum’s docs site contains 34 pages, covering everything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from supported security patterns, to self-service instructions.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Yes, we did give it an internal mascot </a:t>
            </a:r>
            <a:r>
              <a:rPr lang="en-US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Wingdings" pitchFamily="2" charset="2"/>
              </a:rPr>
              <a:t></a:t>
            </a:r>
            <a:endParaRPr lang="en-US" sz="1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9B058-4002-004D-A393-8DADD247D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11" y="1504951"/>
            <a:ext cx="3336168" cy="2428642"/>
          </a:xfrm>
          <a:prstGeom prst="rect">
            <a:avLst/>
          </a:prstGeom>
          <a:ln>
            <a:solidFill>
              <a:srgbClr val="4A86E8"/>
            </a:solidFill>
          </a:ln>
        </p:spPr>
      </p:pic>
    </p:spTree>
    <p:extLst>
      <p:ext uri="{BB962C8B-B14F-4D97-AF65-F5344CB8AC3E}">
        <p14:creationId xmlns:p14="http://schemas.microsoft.com/office/powerpoint/2010/main" val="3558035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0;p28">
            <a:extLst>
              <a:ext uri="{FF2B5EF4-FFF2-40B4-BE49-F238E27FC236}">
                <a16:creationId xmlns:a16="http://schemas.microsoft.com/office/drawing/2014/main" id="{44BB4BC6-F13B-5D4D-BEFC-BF6365D08698}"/>
              </a:ext>
            </a:extLst>
          </p:cNvPr>
          <p:cNvSpPr txBox="1">
            <a:spLocks/>
          </p:cNvSpPr>
          <p:nvPr/>
        </p:nvSpPr>
        <p:spPr>
          <a:xfrm>
            <a:off x="702140" y="501919"/>
            <a:ext cx="615586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Operations Modernization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5C15B9-98B7-4D40-B809-80D50A232E04}"/>
              </a:ext>
            </a:extLst>
          </p:cNvPr>
          <p:cNvSpPr/>
          <p:nvPr/>
        </p:nvSpPr>
        <p:spPr>
          <a:xfrm>
            <a:off x="838200" y="127635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lvl="4"/>
            <a:r>
              <a:rPr lang="en-US" sz="2000" dirty="0">
                <a:solidFill>
                  <a:schemeClr val="bg1"/>
                </a:solidFill>
              </a:rPr>
              <a:t>Email distribution list dialogs</a:t>
            </a:r>
          </a:p>
          <a:p>
            <a:pPr lvl="4"/>
            <a:endParaRPr lang="en-US" sz="2000" dirty="0">
              <a:solidFill>
                <a:schemeClr val="bg1"/>
              </a:solidFill>
            </a:endParaRPr>
          </a:p>
          <a:p>
            <a:pPr lvl="4"/>
            <a:endParaRPr lang="en-US" sz="2000" dirty="0">
              <a:solidFill>
                <a:schemeClr val="bg1"/>
              </a:solidFill>
            </a:endParaRPr>
          </a:p>
          <a:p>
            <a:pPr lvl="4"/>
            <a:r>
              <a:rPr lang="en-US" sz="2000" dirty="0">
                <a:solidFill>
                  <a:schemeClr val="bg1"/>
                </a:solidFill>
              </a:rPr>
              <a:t>Ticket work orders</a:t>
            </a:r>
          </a:p>
          <a:p>
            <a:pPr marL="400050" lvl="4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lvl="4"/>
            <a:endParaRPr lang="en-US" sz="2000" dirty="0">
              <a:solidFill>
                <a:schemeClr val="bg1"/>
              </a:solidFill>
            </a:endParaRPr>
          </a:p>
          <a:p>
            <a:pPr lvl="4"/>
            <a:r>
              <a:rPr lang="en-US" sz="2000" dirty="0">
                <a:solidFill>
                  <a:schemeClr val="bg1"/>
                </a:solidFill>
              </a:rPr>
              <a:t>Self-Service</a:t>
            </a:r>
          </a:p>
          <a:p>
            <a:pPr lvl="7"/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ops model</a:t>
            </a:r>
          </a:p>
          <a:p>
            <a:pPr lvl="7"/>
            <a:r>
              <a:rPr lang="en-US" dirty="0">
                <a:solidFill>
                  <a:schemeClr val="bg1"/>
                </a:solidFill>
              </a:rPr>
              <a:t> -Customer PRs to repo</a:t>
            </a:r>
          </a:p>
          <a:p>
            <a:pPr lvl="7"/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Webhook calls to Agent</a:t>
            </a:r>
          </a:p>
          <a:p>
            <a:pPr lvl="7"/>
            <a:r>
              <a:rPr lang="en-US" dirty="0">
                <a:solidFill>
                  <a:schemeClr val="bg1"/>
                </a:solidFill>
              </a:rPr>
              <a:t> -Agent integrates with Kong Admin API</a:t>
            </a:r>
          </a:p>
        </p:txBody>
      </p:sp>
      <p:cxnSp>
        <p:nvCxnSpPr>
          <p:cNvPr id="11" name="Google Shape;78;p20">
            <a:extLst>
              <a:ext uri="{FF2B5EF4-FFF2-40B4-BE49-F238E27FC236}">
                <a16:creationId xmlns:a16="http://schemas.microsoft.com/office/drawing/2014/main" id="{34807547-8D44-8C46-AC1D-46795116F22D}"/>
              </a:ext>
            </a:extLst>
          </p:cNvPr>
          <p:cNvCxnSpPr>
            <a:cxnSpLocks/>
          </p:cNvCxnSpPr>
          <p:nvPr/>
        </p:nvCxnSpPr>
        <p:spPr>
          <a:xfrm>
            <a:off x="871764" y="3562350"/>
            <a:ext cx="0" cy="6858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Down Arrow 11">
            <a:extLst>
              <a:ext uri="{FF2B5EF4-FFF2-40B4-BE49-F238E27FC236}">
                <a16:creationId xmlns:a16="http://schemas.microsoft.com/office/drawing/2014/main" id="{F0D566AF-43C9-064C-A027-37479C898215}"/>
              </a:ext>
            </a:extLst>
          </p:cNvPr>
          <p:cNvSpPr/>
          <p:nvPr/>
        </p:nvSpPr>
        <p:spPr>
          <a:xfrm>
            <a:off x="1676400" y="1733550"/>
            <a:ext cx="381000" cy="457200"/>
          </a:xfrm>
          <a:prstGeom prst="downArrow">
            <a:avLst/>
          </a:prstGeom>
          <a:solidFill>
            <a:srgbClr val="4A8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B122A82D-3E43-8F4E-880C-454B87790B9D}"/>
              </a:ext>
            </a:extLst>
          </p:cNvPr>
          <p:cNvSpPr/>
          <p:nvPr/>
        </p:nvSpPr>
        <p:spPr>
          <a:xfrm>
            <a:off x="1676400" y="2683021"/>
            <a:ext cx="381000" cy="457200"/>
          </a:xfrm>
          <a:prstGeom prst="downArrow">
            <a:avLst/>
          </a:prstGeom>
          <a:solidFill>
            <a:srgbClr val="4A8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67BD0-D357-3F48-93E1-8316606BB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9" r="11271"/>
          <a:stretch/>
        </p:blipFill>
        <p:spPr>
          <a:xfrm>
            <a:off x="4343399" y="1878989"/>
            <a:ext cx="3810001" cy="2070234"/>
          </a:xfrm>
          <a:prstGeom prst="rect">
            <a:avLst/>
          </a:prstGeom>
          <a:solidFill>
            <a:srgbClr val="D1F3F2"/>
          </a:solidFill>
          <a:ln>
            <a:solidFill>
              <a:srgbClr val="4A86E8"/>
            </a:solidFill>
          </a:ln>
        </p:spPr>
      </p:pic>
    </p:spTree>
    <p:extLst>
      <p:ext uri="{BB962C8B-B14F-4D97-AF65-F5344CB8AC3E}">
        <p14:creationId xmlns:p14="http://schemas.microsoft.com/office/powerpoint/2010/main" val="2589026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62000" y="575034"/>
            <a:ext cx="615586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Kong Resource Abstractions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D4D8279-C1EE-AD4B-AF40-54006E4226E1}"/>
              </a:ext>
            </a:extLst>
          </p:cNvPr>
          <p:cNvSpPr txBox="1">
            <a:spLocks/>
          </p:cNvSpPr>
          <p:nvPr/>
        </p:nvSpPr>
        <p:spPr>
          <a:xfrm>
            <a:off x="1143000" y="1315384"/>
            <a:ext cx="7704954" cy="37031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4"/>
            <a:endParaRPr lang="en-US" sz="1600" dirty="0">
              <a:solidFill>
                <a:srgbClr val="4A86E8"/>
              </a:solidFill>
            </a:endParaRPr>
          </a:p>
          <a:p>
            <a:pPr lvl="4"/>
            <a:endParaRPr lang="en-US" sz="1600" dirty="0">
              <a:solidFill>
                <a:schemeClr val="bg1"/>
              </a:solidFill>
            </a:endParaRPr>
          </a:p>
          <a:p>
            <a:pPr lvl="4"/>
            <a:r>
              <a:rPr lang="en-US" sz="1600" dirty="0">
                <a:solidFill>
                  <a:schemeClr val="bg1"/>
                </a:solidFill>
              </a:rPr>
              <a:t>    Namespace</a:t>
            </a:r>
          </a:p>
          <a:p>
            <a:pPr lvl="8"/>
            <a:r>
              <a:rPr lang="en-US" sz="1600" dirty="0">
                <a:solidFill>
                  <a:schemeClr val="bg1"/>
                </a:solidFill>
              </a:rPr>
              <a:t>    Service level owner email</a:t>
            </a:r>
          </a:p>
          <a:p>
            <a:pPr lvl="8"/>
            <a:r>
              <a:rPr lang="en-US" sz="1600" dirty="0">
                <a:solidFill>
                  <a:schemeClr val="bg1"/>
                </a:solidFill>
              </a:rPr>
              <a:t>    Team distribution list email</a:t>
            </a:r>
          </a:p>
          <a:p>
            <a:pPr lvl="8"/>
            <a:r>
              <a:rPr lang="en-US" sz="1600" dirty="0">
                <a:solidFill>
                  <a:schemeClr val="bg1"/>
                </a:solidFill>
              </a:rPr>
              <a:t>    Access Control</a:t>
            </a:r>
          </a:p>
          <a:p>
            <a:pPr lvl="8"/>
            <a:r>
              <a:rPr lang="en-US" sz="1600" dirty="0">
                <a:solidFill>
                  <a:schemeClr val="bg1"/>
                </a:solidFill>
              </a:rPr>
              <a:t>    Internal ID</a:t>
            </a:r>
          </a:p>
          <a:p>
            <a:pPr marL="571500" lvl="8"/>
            <a:endParaRPr lang="en-US" sz="1600" dirty="0">
              <a:solidFill>
                <a:schemeClr val="bg1"/>
              </a:solidFill>
            </a:endParaRPr>
          </a:p>
          <a:p>
            <a:pPr marL="571500" lvl="8"/>
            <a:r>
              <a:rPr lang="en-US" sz="1600" dirty="0">
                <a:solidFill>
                  <a:schemeClr val="bg1"/>
                </a:solidFill>
              </a:rPr>
              <a:t>		</a:t>
            </a:r>
          </a:p>
          <a:p>
            <a:pPr lvl="4"/>
            <a:endParaRPr lang="en-US" sz="1600" dirty="0">
              <a:solidFill>
                <a:srgbClr val="4A86E8"/>
              </a:solidFill>
            </a:endParaRPr>
          </a:p>
          <a:p>
            <a:pPr lvl="5"/>
            <a:r>
              <a:rPr lang="en-US" sz="1600" dirty="0">
                <a:solidFill>
                  <a:schemeClr val="bg1"/>
                </a:solidFill>
              </a:rPr>
              <a:t>    Namespace resource</a:t>
            </a:r>
          </a:p>
          <a:p>
            <a:pPr lvl="5"/>
            <a:r>
              <a:rPr lang="en-US" sz="1600" dirty="0">
                <a:solidFill>
                  <a:schemeClr val="bg1"/>
                </a:solidFill>
              </a:rPr>
              <a:t>    Proxy resource </a:t>
            </a:r>
          </a:p>
          <a:p>
            <a:pPr lvl="4"/>
            <a:endParaRPr lang="en-US" sz="1600" dirty="0"/>
          </a:p>
        </p:txBody>
      </p:sp>
      <p:cxnSp>
        <p:nvCxnSpPr>
          <p:cNvPr id="5" name="Google Shape;78;p20">
            <a:extLst>
              <a:ext uri="{FF2B5EF4-FFF2-40B4-BE49-F238E27FC236}">
                <a16:creationId xmlns:a16="http://schemas.microsoft.com/office/drawing/2014/main" id="{1D8CA8DB-92CC-754D-9565-0A691EBD8EFE}"/>
              </a:ext>
            </a:extLst>
          </p:cNvPr>
          <p:cNvCxnSpPr>
            <a:cxnSpLocks/>
          </p:cNvCxnSpPr>
          <p:nvPr/>
        </p:nvCxnSpPr>
        <p:spPr>
          <a:xfrm>
            <a:off x="1295400" y="3829984"/>
            <a:ext cx="0" cy="4572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78;p20">
            <a:extLst>
              <a:ext uri="{FF2B5EF4-FFF2-40B4-BE49-F238E27FC236}">
                <a16:creationId xmlns:a16="http://schemas.microsoft.com/office/drawing/2014/main" id="{EF83C6BB-E2EE-7E43-823B-8690F92809A6}"/>
              </a:ext>
            </a:extLst>
          </p:cNvPr>
          <p:cNvCxnSpPr>
            <a:cxnSpLocks/>
          </p:cNvCxnSpPr>
          <p:nvPr/>
        </p:nvCxnSpPr>
        <p:spPr>
          <a:xfrm>
            <a:off x="1295400" y="1890757"/>
            <a:ext cx="0" cy="12192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946AA-A1E0-F544-9D8E-132F84BC74FB}"/>
              </a:ext>
            </a:extLst>
          </p:cNvPr>
          <p:cNvSpPr txBox="1"/>
          <p:nvPr/>
        </p:nvSpPr>
        <p:spPr>
          <a:xfrm>
            <a:off x="4790055" y="1413330"/>
            <a:ext cx="3365666" cy="3137303"/>
          </a:xfrm>
          <a:prstGeom prst="rect">
            <a:avLst/>
          </a:prstGeom>
          <a:noFill/>
          <a:ln>
            <a:solidFill>
              <a:srgbClr val="4A86E8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"</a:t>
            </a:r>
            <a:r>
              <a:rPr lang="en-US" sz="1100" b="1" dirty="0">
                <a:solidFill>
                  <a:schemeClr val="bg1"/>
                </a:solidFill>
              </a:rPr>
              <a:t>kind</a:t>
            </a:r>
            <a:r>
              <a:rPr lang="en-US" sz="1100" dirty="0">
                <a:solidFill>
                  <a:schemeClr val="bg1"/>
                </a:solidFill>
              </a:rPr>
              <a:t>” : "gateway-namespace",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"</a:t>
            </a:r>
            <a:r>
              <a:rPr lang="en-US" sz="1100" b="1" dirty="0">
                <a:solidFill>
                  <a:schemeClr val="bg1"/>
                </a:solidFill>
              </a:rPr>
              <a:t>action</a:t>
            </a:r>
            <a:r>
              <a:rPr lang="en-US" sz="1100" dirty="0">
                <a:solidFill>
                  <a:schemeClr val="bg1"/>
                </a:solidFill>
              </a:rPr>
              <a:t>” : "create",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"</a:t>
            </a:r>
            <a:r>
              <a:rPr lang="en-US" sz="1100" b="1" dirty="0">
                <a:solidFill>
                  <a:schemeClr val="bg1"/>
                </a:solidFill>
              </a:rPr>
              <a:t>spec</a:t>
            </a:r>
            <a:r>
              <a:rPr lang="en-US" sz="1100" dirty="0">
                <a:solidFill>
                  <a:schemeClr val="bg1"/>
                </a:solidFill>
              </a:rPr>
              <a:t>” : {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>
                <a:solidFill>
                  <a:schemeClr val="bg1"/>
                </a:solidFill>
              </a:rPr>
              <a:t>id</a:t>
            </a:r>
            <a:r>
              <a:rPr lang="en-US" sz="1100" dirty="0">
                <a:solidFill>
                  <a:schemeClr val="bg1"/>
                </a:solidFill>
              </a:rPr>
              <a:t>” : "</a:t>
            </a:r>
            <a:r>
              <a:rPr lang="en-US" sz="1100" dirty="0" err="1">
                <a:solidFill>
                  <a:schemeClr val="bg1"/>
                </a:solidFill>
              </a:rPr>
              <a:t>xxxxxxxx-xxxx-xxxx-xxxx-xxxxxxxxxxxx</a:t>
            </a:r>
            <a:r>
              <a:rPr lang="en-US" sz="1100" dirty="0">
                <a:solidFill>
                  <a:schemeClr val="bg1"/>
                </a:solidFill>
              </a:rPr>
              <a:t>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>
                <a:solidFill>
                  <a:schemeClr val="bg1"/>
                </a:solidFill>
              </a:rPr>
              <a:t>namespace</a:t>
            </a:r>
            <a:r>
              <a:rPr lang="en-US" sz="1100" dirty="0">
                <a:solidFill>
                  <a:schemeClr val="bg1"/>
                </a:solidFill>
              </a:rPr>
              <a:t>” : "</a:t>
            </a:r>
            <a:r>
              <a:rPr lang="en-US" sz="1100" dirty="0" err="1">
                <a:solidFill>
                  <a:schemeClr val="bg1"/>
                </a:solidFill>
              </a:rPr>
              <a:t>kong.summit.consumer</a:t>
            </a:r>
            <a:r>
              <a:rPr lang="en-US" sz="1100" dirty="0">
                <a:solidFill>
                  <a:schemeClr val="bg1"/>
                </a:solidFill>
              </a:rPr>
              <a:t>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 err="1">
                <a:solidFill>
                  <a:schemeClr val="bg1"/>
                </a:solidFill>
              </a:rPr>
              <a:t>sloEmail</a:t>
            </a:r>
            <a:r>
              <a:rPr lang="en-US" sz="1100" dirty="0">
                <a:solidFill>
                  <a:schemeClr val="bg1"/>
                </a:solidFill>
              </a:rPr>
              <a:t>” : "</a:t>
            </a:r>
            <a:r>
              <a:rPr lang="en-US" sz="1100" dirty="0" err="1">
                <a:solidFill>
                  <a:schemeClr val="bg1"/>
                </a:solidFill>
              </a:rPr>
              <a:t>my.email@example.com</a:t>
            </a:r>
            <a:r>
              <a:rPr lang="en-US" sz="1100" dirty="0">
                <a:solidFill>
                  <a:schemeClr val="bg1"/>
                </a:solidFill>
              </a:rPr>
              <a:t>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 err="1">
                <a:solidFill>
                  <a:schemeClr val="bg1"/>
                </a:solidFill>
              </a:rPr>
              <a:t>teamEmailDL</a:t>
            </a:r>
            <a:r>
              <a:rPr lang="en-US" sz="1100" dirty="0">
                <a:solidFill>
                  <a:schemeClr val="bg1"/>
                </a:solidFill>
              </a:rPr>
              <a:t>” : "</a:t>
            </a:r>
            <a:r>
              <a:rPr lang="en-US" sz="1100" dirty="0" err="1">
                <a:solidFill>
                  <a:schemeClr val="bg1"/>
                </a:solidFill>
              </a:rPr>
              <a:t>my.team.dl@example.com</a:t>
            </a:r>
            <a:r>
              <a:rPr lang="en-US" sz="1100" dirty="0">
                <a:solidFill>
                  <a:schemeClr val="bg1"/>
                </a:solidFill>
              </a:rPr>
              <a:t>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 err="1">
                <a:solidFill>
                  <a:schemeClr val="bg1"/>
                </a:solidFill>
              </a:rPr>
              <a:t>accessControl</a:t>
            </a:r>
            <a:r>
              <a:rPr lang="en-US" sz="1100" dirty="0">
                <a:solidFill>
                  <a:schemeClr val="bg1"/>
                </a:solidFill>
              </a:rPr>
              <a:t>” : "REDACTED",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 err="1">
                <a:solidFill>
                  <a:schemeClr val="bg1"/>
                </a:solidFill>
              </a:rPr>
              <a:t>internalID</a:t>
            </a:r>
            <a:r>
              <a:rPr lang="en-US" sz="1100" dirty="0">
                <a:solidFill>
                  <a:schemeClr val="bg1"/>
                </a:solidFill>
              </a:rPr>
              <a:t>” : "REDACTED"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},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"</a:t>
            </a:r>
            <a:r>
              <a:rPr lang="en-US" sz="1100" b="1" dirty="0">
                <a:solidFill>
                  <a:schemeClr val="bg1"/>
                </a:solidFill>
              </a:rPr>
              <a:t>metadata</a:t>
            </a:r>
            <a:r>
              <a:rPr lang="en-US" sz="1100" dirty="0">
                <a:solidFill>
                  <a:schemeClr val="bg1"/>
                </a:solidFill>
              </a:rPr>
              <a:t>” : {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>
                <a:solidFill>
                  <a:schemeClr val="bg1"/>
                </a:solidFill>
              </a:rPr>
              <a:t>tags</a:t>
            </a:r>
            <a:r>
              <a:rPr lang="en-US" sz="1100" dirty="0">
                <a:solidFill>
                  <a:schemeClr val="bg1"/>
                </a:solidFill>
              </a:rPr>
              <a:t>” : [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"Kong Summit 2019",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"Example Tag"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]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}</a:t>
            </a:r>
          </a:p>
          <a:p>
            <a:r>
              <a:rPr lang="en-US" sz="11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" name="Google Shape;143;p28">
            <a:extLst>
              <a:ext uri="{FF2B5EF4-FFF2-40B4-BE49-F238E27FC236}">
                <a16:creationId xmlns:a16="http://schemas.microsoft.com/office/drawing/2014/main" id="{90756AEE-45F4-3547-BB14-BD80C1A30A6F}"/>
              </a:ext>
            </a:extLst>
          </p:cNvPr>
          <p:cNvSpPr txBox="1">
            <a:spLocks/>
          </p:cNvSpPr>
          <p:nvPr/>
        </p:nvSpPr>
        <p:spPr>
          <a:xfrm>
            <a:off x="1143000" y="1409911"/>
            <a:ext cx="37338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Requirements</a:t>
            </a:r>
          </a:p>
        </p:txBody>
      </p:sp>
      <p:sp>
        <p:nvSpPr>
          <p:cNvPr id="8" name="Google Shape;143;p28">
            <a:extLst>
              <a:ext uri="{FF2B5EF4-FFF2-40B4-BE49-F238E27FC236}">
                <a16:creationId xmlns:a16="http://schemas.microsoft.com/office/drawing/2014/main" id="{DC547C26-6BCA-6E4E-A715-4DC81B67677A}"/>
              </a:ext>
            </a:extLst>
          </p:cNvPr>
          <p:cNvSpPr txBox="1">
            <a:spLocks/>
          </p:cNvSpPr>
          <p:nvPr/>
        </p:nvSpPr>
        <p:spPr>
          <a:xfrm>
            <a:off x="1143000" y="3442161"/>
            <a:ext cx="37338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319413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02140" y="501919"/>
            <a:ext cx="615586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Self-Service Flow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0EA5B2-1DB7-DF4A-AD29-46824F1BA7CD}"/>
              </a:ext>
            </a:extLst>
          </p:cNvPr>
          <p:cNvGraphicFramePr/>
          <p:nvPr>
            <p:extLst/>
          </p:nvPr>
        </p:nvGraphicFramePr>
        <p:xfrm>
          <a:off x="1539245" y="763266"/>
          <a:ext cx="5924658" cy="387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EC0B82-CAA6-0A4D-AAEB-9019DCA4D90A}"/>
              </a:ext>
            </a:extLst>
          </p:cNvPr>
          <p:cNvSpPr txBox="1"/>
          <p:nvPr/>
        </p:nvSpPr>
        <p:spPr>
          <a:xfrm>
            <a:off x="3717011" y="2436940"/>
            <a:ext cx="1664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Feedback Loop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D5E6E2C5-EF0B-EA4C-A8AC-E099C32BEAFD}"/>
              </a:ext>
            </a:extLst>
          </p:cNvPr>
          <p:cNvSpPr/>
          <p:nvPr/>
        </p:nvSpPr>
        <p:spPr>
          <a:xfrm rot="5400000">
            <a:off x="6646014" y="2435967"/>
            <a:ext cx="535298" cy="171747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F13AC254-BA52-EE49-904B-9D3D9C36A7F0}"/>
              </a:ext>
            </a:extLst>
          </p:cNvPr>
          <p:cNvSpPr/>
          <p:nvPr/>
        </p:nvSpPr>
        <p:spPr>
          <a:xfrm rot="5400000">
            <a:off x="7068949" y="3178472"/>
            <a:ext cx="433099" cy="220979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61E2C-752E-1448-9B02-E13C59687C46}"/>
              </a:ext>
            </a:extLst>
          </p:cNvPr>
          <p:cNvSpPr txBox="1"/>
          <p:nvPr/>
        </p:nvSpPr>
        <p:spPr>
          <a:xfrm>
            <a:off x="6054928" y="3096945"/>
            <a:ext cx="1946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Github</a:t>
            </a:r>
            <a:r>
              <a:rPr lang="en-US" sz="1600" dirty="0">
                <a:solidFill>
                  <a:schemeClr val="bg1"/>
                </a:solidFill>
              </a:rPr>
              <a:t> Webhook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2436979-58FD-724F-A363-20B03A3735FD}"/>
              </a:ext>
            </a:extLst>
          </p:cNvPr>
          <p:cNvSpPr/>
          <p:nvPr/>
        </p:nvSpPr>
        <p:spPr>
          <a:xfrm rot="559501">
            <a:off x="3522569" y="2829296"/>
            <a:ext cx="1938548" cy="423241"/>
          </a:xfrm>
          <a:prstGeom prst="rightArrow">
            <a:avLst>
              <a:gd name="adj1" fmla="val 60000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7B2B28-BBBF-E047-A2C0-7DA5BFA2031A}"/>
              </a:ext>
            </a:extLst>
          </p:cNvPr>
          <p:cNvSpPr/>
          <p:nvPr/>
        </p:nvSpPr>
        <p:spPr>
          <a:xfrm>
            <a:off x="6113959" y="4114094"/>
            <a:ext cx="2326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Call to Kong Admin API</a:t>
            </a:r>
          </a:p>
        </p:txBody>
      </p:sp>
    </p:spTree>
    <p:extLst>
      <p:ext uri="{BB962C8B-B14F-4D97-AF65-F5344CB8AC3E}">
        <p14:creationId xmlns:p14="http://schemas.microsoft.com/office/powerpoint/2010/main" val="98578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762000" y="669914"/>
            <a:ext cx="5440344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Gateway Selection Criteria</a:t>
            </a:r>
            <a:endParaRPr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2"/>
          </p:nvPr>
        </p:nvSpPr>
        <p:spPr>
          <a:xfrm>
            <a:off x="762000" y="1674450"/>
            <a:ext cx="3213000" cy="16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Open Source vs Proprietary</a:t>
            </a:r>
          </a:p>
          <a:p>
            <a:pPr lvl="1"/>
            <a:endParaRPr lang="en-US" b="1" dirty="0">
              <a:solidFill>
                <a:srgbClr val="4051D8">
                  <a:alpha val="99000"/>
                </a:srgbClr>
              </a:solidFill>
              <a:latin typeface="Roboto"/>
              <a:ea typeface="Roboto"/>
            </a:endParaRP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Avoid vendor lock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Licensing management/cost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Extensibility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43;p28">
            <a:extLst>
              <a:ext uri="{FF2B5EF4-FFF2-40B4-BE49-F238E27FC236}">
                <a16:creationId xmlns:a16="http://schemas.microsoft.com/office/drawing/2014/main" id="{E8A41E9B-FEA8-184C-A878-937D12BC4AAE}"/>
              </a:ext>
            </a:extLst>
          </p:cNvPr>
          <p:cNvSpPr txBox="1">
            <a:spLocks/>
          </p:cNvSpPr>
          <p:nvPr/>
        </p:nvSpPr>
        <p:spPr>
          <a:xfrm>
            <a:off x="3211426" y="1681465"/>
            <a:ext cx="2732174" cy="16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Stateless vs Stateful</a:t>
            </a:r>
          </a:p>
          <a:p>
            <a:pPr lvl="1"/>
            <a:endParaRPr lang="en-US" sz="1200" dirty="0">
              <a:solidFill>
                <a:schemeClr val="lt1"/>
              </a:solidFill>
              <a:latin typeface="Roboto Light"/>
              <a:ea typeface="Roboto Light"/>
            </a:endParaRP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Ease of scale and replication 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Automated build and deployments 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Decreased recovery time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Federated DevOps model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3;p28">
            <a:extLst>
              <a:ext uri="{FF2B5EF4-FFF2-40B4-BE49-F238E27FC236}">
                <a16:creationId xmlns:a16="http://schemas.microsoft.com/office/drawing/2014/main" id="{66973D7C-896F-1648-874A-B806D818526A}"/>
              </a:ext>
            </a:extLst>
          </p:cNvPr>
          <p:cNvSpPr txBox="1">
            <a:spLocks/>
          </p:cNvSpPr>
          <p:nvPr/>
        </p:nvSpPr>
        <p:spPr>
          <a:xfrm>
            <a:off x="5943600" y="1681465"/>
            <a:ext cx="3213000" cy="16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Performance</a:t>
            </a:r>
          </a:p>
          <a:p>
            <a:pPr lvl="1"/>
            <a:endParaRPr lang="en-US" b="1" dirty="0">
              <a:solidFill>
                <a:srgbClr val="4051D8">
                  <a:alpha val="99000"/>
                </a:srgbClr>
              </a:solidFill>
              <a:latin typeface="Roboto"/>
              <a:ea typeface="Roboto"/>
            </a:endParaRP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 Asynchronous routing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 Resource efficiency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 Higher throughput</a:t>
            </a:r>
          </a:p>
        </p:txBody>
      </p:sp>
      <p:cxnSp>
        <p:nvCxnSpPr>
          <p:cNvPr id="10" name="Google Shape;78;p20">
            <a:extLst>
              <a:ext uri="{FF2B5EF4-FFF2-40B4-BE49-F238E27FC236}">
                <a16:creationId xmlns:a16="http://schemas.microsoft.com/office/drawing/2014/main" id="{87B778C8-68F9-8F4D-80C6-22A8F91A19A2}"/>
              </a:ext>
            </a:extLst>
          </p:cNvPr>
          <p:cNvCxnSpPr>
            <a:cxnSpLocks/>
          </p:cNvCxnSpPr>
          <p:nvPr/>
        </p:nvCxnSpPr>
        <p:spPr>
          <a:xfrm>
            <a:off x="6098570" y="2194459"/>
            <a:ext cx="0" cy="5334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8;p20">
            <a:extLst>
              <a:ext uri="{FF2B5EF4-FFF2-40B4-BE49-F238E27FC236}">
                <a16:creationId xmlns:a16="http://schemas.microsoft.com/office/drawing/2014/main" id="{57DFCB8C-AA6B-F941-8665-F06AC6AA1E2F}"/>
              </a:ext>
            </a:extLst>
          </p:cNvPr>
          <p:cNvCxnSpPr>
            <a:cxnSpLocks/>
          </p:cNvCxnSpPr>
          <p:nvPr/>
        </p:nvCxnSpPr>
        <p:spPr>
          <a:xfrm>
            <a:off x="3311251" y="2194459"/>
            <a:ext cx="0" cy="6858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78;p20">
            <a:extLst>
              <a:ext uri="{FF2B5EF4-FFF2-40B4-BE49-F238E27FC236}">
                <a16:creationId xmlns:a16="http://schemas.microsoft.com/office/drawing/2014/main" id="{BD84B674-9380-5C42-80F0-99B2278BCF76}"/>
              </a:ext>
            </a:extLst>
          </p:cNvPr>
          <p:cNvCxnSpPr>
            <a:cxnSpLocks/>
          </p:cNvCxnSpPr>
          <p:nvPr/>
        </p:nvCxnSpPr>
        <p:spPr>
          <a:xfrm>
            <a:off x="861825" y="2227100"/>
            <a:ext cx="0" cy="5334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73CE79D-9546-924E-A970-52D783D03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"/>
          <a:stretch/>
        </p:blipFill>
        <p:spPr>
          <a:xfrm>
            <a:off x="710765" y="3090839"/>
            <a:ext cx="3743081" cy="1578812"/>
          </a:xfrm>
          <a:prstGeom prst="rect">
            <a:avLst/>
          </a:prstGeom>
          <a:ln>
            <a:solidFill>
              <a:srgbClr val="4A86E8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E3B2D9-10D5-EA49-A7EE-FBCF03E94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090839"/>
            <a:ext cx="4049626" cy="1578812"/>
          </a:xfrm>
          <a:prstGeom prst="rect">
            <a:avLst/>
          </a:prstGeom>
          <a:ln>
            <a:solidFill>
              <a:srgbClr val="4A86E8"/>
            </a:solidFill>
          </a:ln>
        </p:spPr>
      </p:pic>
    </p:spTree>
    <p:extLst>
      <p:ext uri="{BB962C8B-B14F-4D97-AF65-F5344CB8AC3E}">
        <p14:creationId xmlns:p14="http://schemas.microsoft.com/office/powerpoint/2010/main" val="1666095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Results</a:t>
            </a:r>
            <a:endParaRPr sz="3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5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Progress of our Ongoing Journey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7375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62000" y="615568"/>
            <a:ext cx="615586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DevOps Self-Service Adoption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92453-7F82-954A-8B91-405F645AE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2" t="2836" b="12074"/>
          <a:stretch/>
        </p:blipFill>
        <p:spPr>
          <a:xfrm>
            <a:off x="695514" y="2495550"/>
            <a:ext cx="7679860" cy="2209800"/>
          </a:xfrm>
          <a:prstGeom prst="rect">
            <a:avLst/>
          </a:prstGeom>
          <a:ln w="12700">
            <a:solidFill>
              <a:srgbClr val="4A86E8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0B8A2D-494A-5647-A4C7-44D46B6929B4}"/>
              </a:ext>
            </a:extLst>
          </p:cNvPr>
          <p:cNvSpPr/>
          <p:nvPr/>
        </p:nvSpPr>
        <p:spPr>
          <a:xfrm>
            <a:off x="1004747" y="1801897"/>
            <a:ext cx="5181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/>
            <a:r>
              <a:rPr lang="en-US" dirty="0">
                <a:solidFill>
                  <a:schemeClr val="bg1"/>
                </a:solidFill>
              </a:rPr>
              <a:t>    GitHub-Native Revision History</a:t>
            </a:r>
          </a:p>
          <a:p>
            <a:pPr lvl="4"/>
            <a:r>
              <a:rPr lang="en-US" dirty="0">
                <a:solidFill>
                  <a:schemeClr val="bg1"/>
                </a:solidFill>
              </a:rPr>
              <a:t>    Automated Reporting/Alerting Integration</a:t>
            </a:r>
          </a:p>
          <a:p>
            <a:pPr lvl="4"/>
            <a:r>
              <a:rPr lang="en-US" dirty="0">
                <a:solidFill>
                  <a:schemeClr val="bg1"/>
                </a:solidFill>
              </a:rPr>
              <a:t>    </a:t>
            </a:r>
          </a:p>
        </p:txBody>
      </p:sp>
      <p:cxnSp>
        <p:nvCxnSpPr>
          <p:cNvPr id="6" name="Google Shape;78;p20">
            <a:extLst>
              <a:ext uri="{FF2B5EF4-FFF2-40B4-BE49-F238E27FC236}">
                <a16:creationId xmlns:a16="http://schemas.microsoft.com/office/drawing/2014/main" id="{936E7E5A-9467-1D46-859A-1ED375F88FE8}"/>
              </a:ext>
            </a:extLst>
          </p:cNvPr>
          <p:cNvCxnSpPr>
            <a:cxnSpLocks/>
          </p:cNvCxnSpPr>
          <p:nvPr/>
        </p:nvCxnSpPr>
        <p:spPr>
          <a:xfrm>
            <a:off x="1004747" y="1844137"/>
            <a:ext cx="0" cy="422813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43;p28">
            <a:extLst>
              <a:ext uri="{FF2B5EF4-FFF2-40B4-BE49-F238E27FC236}">
                <a16:creationId xmlns:a16="http://schemas.microsoft.com/office/drawing/2014/main" id="{86ABCD85-9B1D-FF48-A332-E35B62CD1FD5}"/>
              </a:ext>
            </a:extLst>
          </p:cNvPr>
          <p:cNvSpPr txBox="1">
            <a:spLocks/>
          </p:cNvSpPr>
          <p:nvPr/>
        </p:nvSpPr>
        <p:spPr>
          <a:xfrm>
            <a:off x="838199" y="1363291"/>
            <a:ext cx="37338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Features: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1F934A-371A-9142-9EC9-1B7BC06D1BC9}"/>
              </a:ext>
            </a:extLst>
          </p:cNvPr>
          <p:cNvSpPr/>
          <p:nvPr/>
        </p:nvSpPr>
        <p:spPr>
          <a:xfrm>
            <a:off x="5399163" y="1721180"/>
            <a:ext cx="23273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/>
            <a:r>
              <a:rPr lang="en-US" dirty="0">
                <a:solidFill>
                  <a:schemeClr val="bg1"/>
                </a:solidFill>
              </a:rPr>
              <a:t>    300+ Unique Users</a:t>
            </a:r>
          </a:p>
          <a:p>
            <a:pPr lvl="4"/>
            <a:r>
              <a:rPr lang="en-US" dirty="0">
                <a:solidFill>
                  <a:schemeClr val="bg1"/>
                </a:solidFill>
              </a:rPr>
              <a:t>    2000 Operations/</a:t>
            </a:r>
            <a:r>
              <a:rPr lang="en-US" dirty="0" err="1">
                <a:solidFill>
                  <a:schemeClr val="bg1"/>
                </a:solidFill>
              </a:rPr>
              <a:t>mo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Google Shape;78;p20">
            <a:extLst>
              <a:ext uri="{FF2B5EF4-FFF2-40B4-BE49-F238E27FC236}">
                <a16:creationId xmlns:a16="http://schemas.microsoft.com/office/drawing/2014/main" id="{E1FC5013-B9B2-244B-AE3A-839D9828BB24}"/>
              </a:ext>
            </a:extLst>
          </p:cNvPr>
          <p:cNvCxnSpPr>
            <a:cxnSpLocks/>
          </p:cNvCxnSpPr>
          <p:nvPr/>
        </p:nvCxnSpPr>
        <p:spPr>
          <a:xfrm>
            <a:off x="5413961" y="1789402"/>
            <a:ext cx="0" cy="434185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43;p28">
            <a:extLst>
              <a:ext uri="{FF2B5EF4-FFF2-40B4-BE49-F238E27FC236}">
                <a16:creationId xmlns:a16="http://schemas.microsoft.com/office/drawing/2014/main" id="{2AD5E71D-A66F-444B-8498-C9EC56DA757D}"/>
              </a:ext>
            </a:extLst>
          </p:cNvPr>
          <p:cNvSpPr txBox="1">
            <a:spLocks/>
          </p:cNvSpPr>
          <p:nvPr/>
        </p:nvSpPr>
        <p:spPr>
          <a:xfrm>
            <a:off x="5233982" y="1350902"/>
            <a:ext cx="37338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570956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62000" y="580096"/>
            <a:ext cx="6155860" cy="926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Sense of Our Scale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005F2-429D-2F41-BC93-EA22F16C6727}"/>
              </a:ext>
            </a:extLst>
          </p:cNvPr>
          <p:cNvSpPr/>
          <p:nvPr/>
        </p:nvSpPr>
        <p:spPr>
          <a:xfrm>
            <a:off x="1219200" y="1276350"/>
            <a:ext cx="5029200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lvl="4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~1,900 APIs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~250 consumers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~375m API transactions</a:t>
            </a:r>
          </a:p>
          <a:p>
            <a:pPr lvl="4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lvl="4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lvl="4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~7000 APIs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~1000 consumers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~4.2bn API transactions</a:t>
            </a:r>
          </a:p>
          <a:p>
            <a:pPr lvl="4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lvl="4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*Monthly Active</a:t>
            </a:r>
          </a:p>
          <a:p>
            <a:pPr lvl="4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lvl="4"/>
            <a:endParaRPr lang="en-US" sz="1200" dirty="0">
              <a:solidFill>
                <a:schemeClr val="bg1"/>
              </a:solidFill>
            </a:endParaRPr>
          </a:p>
          <a:p>
            <a:pPr lvl="4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lvl="4"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4" name="Google Shape;78;p20">
            <a:extLst>
              <a:ext uri="{FF2B5EF4-FFF2-40B4-BE49-F238E27FC236}">
                <a16:creationId xmlns:a16="http://schemas.microsoft.com/office/drawing/2014/main" id="{863C5163-97C7-5F4D-91BD-BD776817DB1F}"/>
              </a:ext>
            </a:extLst>
          </p:cNvPr>
          <p:cNvCxnSpPr>
            <a:cxnSpLocks/>
          </p:cNvCxnSpPr>
          <p:nvPr/>
        </p:nvCxnSpPr>
        <p:spPr>
          <a:xfrm>
            <a:off x="1197429" y="1812496"/>
            <a:ext cx="0" cy="6858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78;p20">
            <a:extLst>
              <a:ext uri="{FF2B5EF4-FFF2-40B4-BE49-F238E27FC236}">
                <a16:creationId xmlns:a16="http://schemas.microsoft.com/office/drawing/2014/main" id="{937A23E6-EDDD-0946-B609-6C2751C47BAE}"/>
              </a:ext>
            </a:extLst>
          </p:cNvPr>
          <p:cNvCxnSpPr>
            <a:cxnSpLocks/>
          </p:cNvCxnSpPr>
          <p:nvPr/>
        </p:nvCxnSpPr>
        <p:spPr>
          <a:xfrm>
            <a:off x="1197429" y="3291465"/>
            <a:ext cx="0" cy="7620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43;p28">
            <a:extLst>
              <a:ext uri="{FF2B5EF4-FFF2-40B4-BE49-F238E27FC236}">
                <a16:creationId xmlns:a16="http://schemas.microsoft.com/office/drawing/2014/main" id="{92C6F294-5B49-7445-A6E3-0F7F9998207E}"/>
              </a:ext>
            </a:extLst>
          </p:cNvPr>
          <p:cNvSpPr txBox="1">
            <a:spLocks/>
          </p:cNvSpPr>
          <p:nvPr/>
        </p:nvSpPr>
        <p:spPr>
          <a:xfrm>
            <a:off x="1028700" y="2853956"/>
            <a:ext cx="37338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Where we’re going:</a:t>
            </a:r>
          </a:p>
        </p:txBody>
      </p:sp>
      <p:sp>
        <p:nvSpPr>
          <p:cNvPr id="8" name="Google Shape;143;p28">
            <a:extLst>
              <a:ext uri="{FF2B5EF4-FFF2-40B4-BE49-F238E27FC236}">
                <a16:creationId xmlns:a16="http://schemas.microsoft.com/office/drawing/2014/main" id="{9171F835-2862-2643-9377-C5000416F7C4}"/>
              </a:ext>
            </a:extLst>
          </p:cNvPr>
          <p:cNvSpPr txBox="1">
            <a:spLocks/>
          </p:cNvSpPr>
          <p:nvPr/>
        </p:nvSpPr>
        <p:spPr>
          <a:xfrm>
            <a:off x="1028700" y="1365418"/>
            <a:ext cx="37338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Where we are: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F89B81-A75C-3341-ADD4-69C0CCB35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46" y="1595995"/>
            <a:ext cx="3797308" cy="261143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745642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29307" y="586661"/>
            <a:ext cx="615586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Comprehensive Improvements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005F2-429D-2F41-BC93-EA22F16C6727}"/>
              </a:ext>
            </a:extLst>
          </p:cNvPr>
          <p:cNvSpPr/>
          <p:nvPr/>
        </p:nvSpPr>
        <p:spPr>
          <a:xfrm>
            <a:off x="1193576" y="1473965"/>
            <a:ext cx="50292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 indent="0">
              <a:buNone/>
            </a:pPr>
            <a:r>
              <a:rPr lang="en-US" dirty="0">
                <a:solidFill>
                  <a:schemeClr val="bg1"/>
                </a:solidFill>
              </a:rPr>
              <a:t>&gt;80% Reduction in Gateway Overhead compared with existing solution</a:t>
            </a:r>
          </a:p>
          <a:p>
            <a:pPr lvl="4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4" indent="0">
              <a:buNone/>
            </a:pPr>
            <a:r>
              <a:rPr lang="en-US" dirty="0">
                <a:solidFill>
                  <a:schemeClr val="bg1"/>
                </a:solidFill>
              </a:rPr>
              <a:t>&gt;95% cost reduction (operational efficiency, licensing costs)</a:t>
            </a:r>
          </a:p>
          <a:p>
            <a:pPr lvl="4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4"/>
            <a:r>
              <a:rPr lang="en-US" dirty="0">
                <a:solidFill>
                  <a:schemeClr val="bg1"/>
                </a:solidFill>
              </a:rPr>
              <a:t>&gt;85% reduction in operations staffing</a:t>
            </a:r>
          </a:p>
          <a:p>
            <a:pPr lvl="4"/>
            <a:endParaRPr lang="en-US" dirty="0">
              <a:solidFill>
                <a:schemeClr val="bg1"/>
              </a:solidFill>
            </a:endParaRPr>
          </a:p>
          <a:p>
            <a:pPr lvl="4"/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2 Engineers supporting 300k Employees </a:t>
            </a:r>
          </a:p>
          <a:p>
            <a:pPr lvl="4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4" indent="0">
              <a:buNone/>
            </a:pPr>
            <a:r>
              <a:rPr lang="en-US" dirty="0">
                <a:solidFill>
                  <a:schemeClr val="bg1"/>
                </a:solidFill>
              </a:rPr>
              <a:t>Currently serving ~10% of all UHG API Traffic</a:t>
            </a:r>
          </a:p>
          <a:p>
            <a:pPr lvl="4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4" indent="0">
              <a:buNone/>
            </a:pPr>
            <a:r>
              <a:rPr lang="en-US" dirty="0">
                <a:solidFill>
                  <a:schemeClr val="bg1"/>
                </a:solidFill>
              </a:rPr>
              <a:t>Extensibility of Kong has provided the means to support many custom use cases within Optum</a:t>
            </a:r>
          </a:p>
        </p:txBody>
      </p:sp>
      <p:pic>
        <p:nvPicPr>
          <p:cNvPr id="4" name="Picture 2" descr="10KB Payload Tests">
            <a:extLst>
              <a:ext uri="{FF2B5EF4-FFF2-40B4-BE49-F238E27FC236}">
                <a16:creationId xmlns:a16="http://schemas.microsoft.com/office/drawing/2014/main" id="{BB40D306-2BA9-C24F-9A24-C903A4EC2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6" r="15126"/>
          <a:stretch/>
        </p:blipFill>
        <p:spPr bwMode="auto">
          <a:xfrm>
            <a:off x="7239000" y="742950"/>
            <a:ext cx="1105076" cy="386715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7CCFE8A9-62FA-5B40-ABDF-8A249DBFD6DD}"/>
              </a:ext>
            </a:extLst>
          </p:cNvPr>
          <p:cNvSpPr/>
          <p:nvPr/>
        </p:nvSpPr>
        <p:spPr>
          <a:xfrm rot="16200000">
            <a:off x="6705600" y="2952750"/>
            <a:ext cx="304800" cy="152400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F2F69-A3F0-F242-94EE-8BB2B71E4241}"/>
              </a:ext>
            </a:extLst>
          </p:cNvPr>
          <p:cNvSpPr/>
          <p:nvPr/>
        </p:nvSpPr>
        <p:spPr>
          <a:xfrm>
            <a:off x="4778915" y="3254572"/>
            <a:ext cx="2481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Kong’s superior performance</a:t>
            </a:r>
          </a:p>
        </p:txBody>
      </p:sp>
      <p:cxnSp>
        <p:nvCxnSpPr>
          <p:cNvPr id="7" name="Google Shape;78;p20">
            <a:extLst>
              <a:ext uri="{FF2B5EF4-FFF2-40B4-BE49-F238E27FC236}">
                <a16:creationId xmlns:a16="http://schemas.microsoft.com/office/drawing/2014/main" id="{5178BD56-0040-E24C-AE22-31FD00F17280}"/>
              </a:ext>
            </a:extLst>
          </p:cNvPr>
          <p:cNvCxnSpPr>
            <a:cxnSpLocks/>
          </p:cNvCxnSpPr>
          <p:nvPr/>
        </p:nvCxnSpPr>
        <p:spPr>
          <a:xfrm>
            <a:off x="973752" y="1528061"/>
            <a:ext cx="0" cy="2785915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90107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276400" y="2779742"/>
            <a:ext cx="59478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0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“How can we, as a large enterprise, have confidence in Open Source products?”</a:t>
            </a:r>
            <a:endParaRPr sz="30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337350" y="1208625"/>
            <a:ext cx="68541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Question</a:t>
            </a:r>
            <a:endParaRPr sz="48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2669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5">
            <a:extLst>
              <a:ext uri="{FF2B5EF4-FFF2-40B4-BE49-F238E27FC236}">
                <a16:creationId xmlns:a16="http://schemas.microsoft.com/office/drawing/2014/main" id="{DDB0DFA4-40E9-DF4C-AAF9-F01602397E54}"/>
              </a:ext>
            </a:extLst>
          </p:cNvPr>
          <p:cNvSpPr txBox="1">
            <a:spLocks/>
          </p:cNvSpPr>
          <p:nvPr/>
        </p:nvSpPr>
        <p:spPr>
          <a:xfrm>
            <a:off x="755297" y="692602"/>
            <a:ext cx="6854100" cy="65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Our Answer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D850A-E3C0-1C42-9B79-10175EE9D6F8}"/>
              </a:ext>
            </a:extLst>
          </p:cNvPr>
          <p:cNvSpPr/>
          <p:nvPr/>
        </p:nvSpPr>
        <p:spPr>
          <a:xfrm>
            <a:off x="1366159" y="1873632"/>
            <a:ext cx="2977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Legal Approval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Revisit Existing Integrations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Promote Opensource Culture</a:t>
            </a:r>
          </a:p>
        </p:txBody>
      </p:sp>
      <p:cxnSp>
        <p:nvCxnSpPr>
          <p:cNvPr id="6" name="Google Shape;78;p20">
            <a:extLst>
              <a:ext uri="{FF2B5EF4-FFF2-40B4-BE49-F238E27FC236}">
                <a16:creationId xmlns:a16="http://schemas.microsoft.com/office/drawing/2014/main" id="{669E0342-177E-DD44-BE63-98286FC5B81F}"/>
              </a:ext>
            </a:extLst>
          </p:cNvPr>
          <p:cNvCxnSpPr>
            <a:cxnSpLocks/>
          </p:cNvCxnSpPr>
          <p:nvPr/>
        </p:nvCxnSpPr>
        <p:spPr>
          <a:xfrm>
            <a:off x="1197429" y="3531984"/>
            <a:ext cx="0" cy="6858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43;p28">
            <a:extLst>
              <a:ext uri="{FF2B5EF4-FFF2-40B4-BE49-F238E27FC236}">
                <a16:creationId xmlns:a16="http://schemas.microsoft.com/office/drawing/2014/main" id="{2EC02447-449C-304D-B45E-5844953FD89E}"/>
              </a:ext>
            </a:extLst>
          </p:cNvPr>
          <p:cNvSpPr txBox="1">
            <a:spLocks/>
          </p:cNvSpPr>
          <p:nvPr/>
        </p:nvSpPr>
        <p:spPr>
          <a:xfrm>
            <a:off x="1028700" y="3084906"/>
            <a:ext cx="27813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Cultivate Internal Experts</a:t>
            </a:r>
          </a:p>
          <a:p>
            <a:pPr lvl="1"/>
            <a:endParaRPr lang="en-US" sz="1600" b="1" dirty="0">
              <a:solidFill>
                <a:srgbClr val="4A86E8">
                  <a:alpha val="99000"/>
                </a:srgbClr>
              </a:solidFill>
              <a:latin typeface="Roboto"/>
              <a:ea typeface="Roboto"/>
            </a:endParaRPr>
          </a:p>
        </p:txBody>
      </p:sp>
      <p:cxnSp>
        <p:nvCxnSpPr>
          <p:cNvPr id="8" name="Google Shape;78;p20">
            <a:extLst>
              <a:ext uri="{FF2B5EF4-FFF2-40B4-BE49-F238E27FC236}">
                <a16:creationId xmlns:a16="http://schemas.microsoft.com/office/drawing/2014/main" id="{8D79615B-43F6-324F-8E63-03421206F2F8}"/>
              </a:ext>
            </a:extLst>
          </p:cNvPr>
          <p:cNvCxnSpPr>
            <a:cxnSpLocks/>
          </p:cNvCxnSpPr>
          <p:nvPr/>
        </p:nvCxnSpPr>
        <p:spPr>
          <a:xfrm>
            <a:off x="1197429" y="1952028"/>
            <a:ext cx="0" cy="752601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3;p28">
            <a:extLst>
              <a:ext uri="{FF2B5EF4-FFF2-40B4-BE49-F238E27FC236}">
                <a16:creationId xmlns:a16="http://schemas.microsoft.com/office/drawing/2014/main" id="{C38094EE-DE19-864D-894F-67C5BABEC085}"/>
              </a:ext>
            </a:extLst>
          </p:cNvPr>
          <p:cNvSpPr txBox="1">
            <a:spLocks/>
          </p:cNvSpPr>
          <p:nvPr/>
        </p:nvSpPr>
        <p:spPr>
          <a:xfrm>
            <a:off x="1028700" y="1504950"/>
            <a:ext cx="27813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Set the Stage</a:t>
            </a:r>
          </a:p>
          <a:p>
            <a:pPr lvl="1"/>
            <a:endParaRPr lang="en-US" sz="1600" b="1" dirty="0">
              <a:solidFill>
                <a:srgbClr val="4A86E8">
                  <a:alpha val="99000"/>
                </a:srgbClr>
              </a:solidFill>
              <a:latin typeface="Roboto"/>
              <a:ea typeface="Robot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1A7BB7-E372-294D-8AE0-C9A5290F4992}"/>
              </a:ext>
            </a:extLst>
          </p:cNvPr>
          <p:cNvSpPr/>
          <p:nvPr/>
        </p:nvSpPr>
        <p:spPr>
          <a:xfrm>
            <a:off x="1366159" y="3459385"/>
            <a:ext cx="2977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Enable innovation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Improve overall quality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Supportability</a:t>
            </a:r>
          </a:p>
        </p:txBody>
      </p:sp>
      <p:cxnSp>
        <p:nvCxnSpPr>
          <p:cNvPr id="18" name="Google Shape;78;p20">
            <a:extLst>
              <a:ext uri="{FF2B5EF4-FFF2-40B4-BE49-F238E27FC236}">
                <a16:creationId xmlns:a16="http://schemas.microsoft.com/office/drawing/2014/main" id="{F3474D68-CFF1-5742-B5C2-ECC85CEB7D46}"/>
              </a:ext>
            </a:extLst>
          </p:cNvPr>
          <p:cNvCxnSpPr>
            <a:cxnSpLocks/>
          </p:cNvCxnSpPr>
          <p:nvPr/>
        </p:nvCxnSpPr>
        <p:spPr>
          <a:xfrm>
            <a:off x="5241470" y="1946231"/>
            <a:ext cx="0" cy="512176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43;p28">
            <a:extLst>
              <a:ext uri="{FF2B5EF4-FFF2-40B4-BE49-F238E27FC236}">
                <a16:creationId xmlns:a16="http://schemas.microsoft.com/office/drawing/2014/main" id="{72E7A844-15FA-AB46-866C-CB8161F18F2C}"/>
              </a:ext>
            </a:extLst>
          </p:cNvPr>
          <p:cNvSpPr txBox="1">
            <a:spLocks/>
          </p:cNvSpPr>
          <p:nvPr/>
        </p:nvSpPr>
        <p:spPr>
          <a:xfrm>
            <a:off x="5072741" y="1499153"/>
            <a:ext cx="27813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Community Participation</a:t>
            </a:r>
          </a:p>
          <a:p>
            <a:pPr lvl="1"/>
            <a:endParaRPr lang="en-US" sz="1600" b="1" dirty="0">
              <a:solidFill>
                <a:srgbClr val="4A86E8">
                  <a:alpha val="99000"/>
                </a:srgbClr>
              </a:solidFill>
              <a:latin typeface="Roboto"/>
              <a:ea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D532D4-50CF-5E4B-9E50-D966D1B661AE}"/>
              </a:ext>
            </a:extLst>
          </p:cNvPr>
          <p:cNvSpPr/>
          <p:nvPr/>
        </p:nvSpPr>
        <p:spPr>
          <a:xfrm>
            <a:off x="5410200" y="1873632"/>
            <a:ext cx="2977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Share knowledge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Solve Problems</a:t>
            </a:r>
          </a:p>
        </p:txBody>
      </p:sp>
      <p:cxnSp>
        <p:nvCxnSpPr>
          <p:cNvPr id="23" name="Google Shape;78;p20">
            <a:extLst>
              <a:ext uri="{FF2B5EF4-FFF2-40B4-BE49-F238E27FC236}">
                <a16:creationId xmlns:a16="http://schemas.microsoft.com/office/drawing/2014/main" id="{2DFB2DE7-DD62-E147-8AAF-85936633121E}"/>
              </a:ext>
            </a:extLst>
          </p:cNvPr>
          <p:cNvCxnSpPr>
            <a:cxnSpLocks/>
          </p:cNvCxnSpPr>
          <p:nvPr/>
        </p:nvCxnSpPr>
        <p:spPr>
          <a:xfrm>
            <a:off x="5270407" y="3531984"/>
            <a:ext cx="0" cy="512176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43;p28">
            <a:extLst>
              <a:ext uri="{FF2B5EF4-FFF2-40B4-BE49-F238E27FC236}">
                <a16:creationId xmlns:a16="http://schemas.microsoft.com/office/drawing/2014/main" id="{D539C4E6-8C79-5D49-895A-7372D36F3348}"/>
              </a:ext>
            </a:extLst>
          </p:cNvPr>
          <p:cNvSpPr txBox="1">
            <a:spLocks/>
          </p:cNvSpPr>
          <p:nvPr/>
        </p:nvSpPr>
        <p:spPr>
          <a:xfrm>
            <a:off x="5101678" y="3084906"/>
            <a:ext cx="27813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Contribute Back</a:t>
            </a:r>
          </a:p>
          <a:p>
            <a:pPr lvl="1"/>
            <a:endParaRPr lang="en-US" sz="1600" b="1" dirty="0">
              <a:solidFill>
                <a:srgbClr val="4A86E8">
                  <a:alpha val="99000"/>
                </a:srgbClr>
              </a:solidFill>
              <a:latin typeface="Roboto"/>
              <a:ea typeface="Roboto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78B8E5-8BEC-B248-8557-8430A5C1B765}"/>
              </a:ext>
            </a:extLst>
          </p:cNvPr>
          <p:cNvSpPr/>
          <p:nvPr/>
        </p:nvSpPr>
        <p:spPr>
          <a:xfrm>
            <a:off x="5439137" y="3459385"/>
            <a:ext cx="2977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Direct community feedback</a:t>
            </a:r>
          </a:p>
          <a:p>
            <a:pPr lvl="4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Community benefit</a:t>
            </a:r>
          </a:p>
        </p:txBody>
      </p:sp>
    </p:spTree>
    <p:extLst>
      <p:ext uri="{BB962C8B-B14F-4D97-AF65-F5344CB8AC3E}">
        <p14:creationId xmlns:p14="http://schemas.microsoft.com/office/powerpoint/2010/main" val="374661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7" grpId="0"/>
      <p:bldP spid="19" grpId="0"/>
      <p:bldP spid="20" grpId="0"/>
      <p:bldP spid="24" grpId="0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38" y="2167325"/>
            <a:ext cx="4344924" cy="80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585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Setting the Stage</a:t>
            </a:r>
            <a:endParaRPr sz="3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Path to Kong in production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669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6ABE9523-D110-0F44-8C27-1279FA2DA2A0}"/>
              </a:ext>
            </a:extLst>
          </p:cNvPr>
          <p:cNvSpPr txBox="1">
            <a:spLocks/>
          </p:cNvSpPr>
          <p:nvPr/>
        </p:nvSpPr>
        <p:spPr>
          <a:xfrm>
            <a:off x="773858" y="733050"/>
            <a:ext cx="361141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Google Shape;140;p28">
            <a:extLst>
              <a:ext uri="{FF2B5EF4-FFF2-40B4-BE49-F238E27FC236}">
                <a16:creationId xmlns:a16="http://schemas.microsoft.com/office/drawing/2014/main" id="{AB4143A2-FB75-534E-92E7-60C15D793337}"/>
              </a:ext>
            </a:extLst>
          </p:cNvPr>
          <p:cNvSpPr txBox="1">
            <a:spLocks/>
          </p:cNvSpPr>
          <p:nvPr/>
        </p:nvSpPr>
        <p:spPr>
          <a:xfrm>
            <a:off x="960456" y="733050"/>
            <a:ext cx="342482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Legal &amp; Security</a:t>
            </a: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23165949-E67D-F444-9120-6FA4ADC97A88}"/>
              </a:ext>
            </a:extLst>
          </p:cNvPr>
          <p:cNvSpPr txBox="1">
            <a:spLocks/>
          </p:cNvSpPr>
          <p:nvPr/>
        </p:nvSpPr>
        <p:spPr>
          <a:xfrm>
            <a:off x="1005168" y="1545470"/>
            <a:ext cx="3733800" cy="114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Security Requirements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Supplemented Kong with a WAF solution to meet internal security standards for the API GW layer</a:t>
            </a:r>
          </a:p>
        </p:txBody>
      </p:sp>
      <p:sp>
        <p:nvSpPr>
          <p:cNvPr id="14" name="Google Shape;143;p28">
            <a:extLst>
              <a:ext uri="{FF2B5EF4-FFF2-40B4-BE49-F238E27FC236}">
                <a16:creationId xmlns:a16="http://schemas.microsoft.com/office/drawing/2014/main" id="{3CF76D16-CE95-9445-9341-2C345BAB91D2}"/>
              </a:ext>
            </a:extLst>
          </p:cNvPr>
          <p:cNvSpPr txBox="1">
            <a:spLocks/>
          </p:cNvSpPr>
          <p:nvPr/>
        </p:nvSpPr>
        <p:spPr>
          <a:xfrm>
            <a:off x="1005168" y="2709374"/>
            <a:ext cx="373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Open Source Approval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efforts made during the modernization movement, this was easy!</a:t>
            </a:r>
          </a:p>
        </p:txBody>
      </p:sp>
      <p:sp>
        <p:nvSpPr>
          <p:cNvPr id="8" name="Google Shape;143;p28">
            <a:extLst>
              <a:ext uri="{FF2B5EF4-FFF2-40B4-BE49-F238E27FC236}">
                <a16:creationId xmlns:a16="http://schemas.microsoft.com/office/drawing/2014/main" id="{379E2E3B-7B02-4D4E-B21A-396153612B92}"/>
              </a:ext>
            </a:extLst>
          </p:cNvPr>
          <p:cNvSpPr txBox="1">
            <a:spLocks/>
          </p:cNvSpPr>
          <p:nvPr/>
        </p:nvSpPr>
        <p:spPr>
          <a:xfrm>
            <a:off x="1005168" y="3638550"/>
            <a:ext cx="373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Improved Routing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Negotiated a security policy change to eliminate two gateway-hop routing 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4E1F2-10D4-204B-8D80-CF35D2ABC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5" t="-98" r="12728" b="98"/>
          <a:stretch/>
        </p:blipFill>
        <p:spPr>
          <a:xfrm>
            <a:off x="5181600" y="1674450"/>
            <a:ext cx="2895600" cy="2768495"/>
          </a:xfrm>
          <a:prstGeom prst="rect">
            <a:avLst/>
          </a:prstGeom>
          <a:ln>
            <a:solidFill>
              <a:srgbClr val="4A86E8"/>
            </a:solidFill>
          </a:ln>
        </p:spPr>
      </p:pic>
    </p:spTree>
    <p:extLst>
      <p:ext uri="{BB962C8B-B14F-4D97-AF65-F5344CB8AC3E}">
        <p14:creationId xmlns:p14="http://schemas.microsoft.com/office/powerpoint/2010/main" val="224094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6ABE9523-D110-0F44-8C27-1279FA2DA2A0}"/>
              </a:ext>
            </a:extLst>
          </p:cNvPr>
          <p:cNvSpPr txBox="1">
            <a:spLocks/>
          </p:cNvSpPr>
          <p:nvPr/>
        </p:nvSpPr>
        <p:spPr>
          <a:xfrm>
            <a:off x="773858" y="733050"/>
            <a:ext cx="361141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" name="Google Shape;143;p28">
            <a:extLst>
              <a:ext uri="{FF2B5EF4-FFF2-40B4-BE49-F238E27FC236}">
                <a16:creationId xmlns:a16="http://schemas.microsoft.com/office/drawing/2014/main" id="{13120D8F-F0C5-BC41-A031-ABBA38BAF6CB}"/>
              </a:ext>
            </a:extLst>
          </p:cNvPr>
          <p:cNvSpPr txBox="1">
            <a:spLocks/>
          </p:cNvSpPr>
          <p:nvPr/>
        </p:nvSpPr>
        <p:spPr>
          <a:xfrm>
            <a:off x="4806356" y="1203750"/>
            <a:ext cx="3575644" cy="132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Shared OAuth Token Creation URL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Created a pattern which utilizes the shared-credentials option for all OAuth Client-Credentials protected proxies, with a common Token Creation endpoint</a:t>
            </a: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23165949-E67D-F444-9120-6FA4ADC97A88}"/>
              </a:ext>
            </a:extLst>
          </p:cNvPr>
          <p:cNvSpPr txBox="1">
            <a:spLocks/>
          </p:cNvSpPr>
          <p:nvPr/>
        </p:nvSpPr>
        <p:spPr>
          <a:xfrm>
            <a:off x="4803148" y="2623305"/>
            <a:ext cx="3733800" cy="48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Nginx Modifications</a:t>
            </a:r>
          </a:p>
        </p:txBody>
      </p:sp>
      <p:cxnSp>
        <p:nvCxnSpPr>
          <p:cNvPr id="8" name="Google Shape;115;p24">
            <a:extLst>
              <a:ext uri="{FF2B5EF4-FFF2-40B4-BE49-F238E27FC236}">
                <a16:creationId xmlns:a16="http://schemas.microsoft.com/office/drawing/2014/main" id="{14ACB3D1-1E15-254B-86B5-95FD38650F38}"/>
              </a:ext>
            </a:extLst>
          </p:cNvPr>
          <p:cNvCxnSpPr>
            <a:cxnSpLocks/>
          </p:cNvCxnSpPr>
          <p:nvPr/>
        </p:nvCxnSpPr>
        <p:spPr>
          <a:xfrm>
            <a:off x="4973053" y="3104151"/>
            <a:ext cx="0" cy="1290166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93;p22">
            <a:extLst>
              <a:ext uri="{FF2B5EF4-FFF2-40B4-BE49-F238E27FC236}">
                <a16:creationId xmlns:a16="http://schemas.microsoft.com/office/drawing/2014/main" id="{032609A1-7754-A946-95E2-E37D4D484313}"/>
              </a:ext>
            </a:extLst>
          </p:cNvPr>
          <p:cNvSpPr txBox="1">
            <a:spLocks/>
          </p:cNvSpPr>
          <p:nvPr/>
        </p:nvSpPr>
        <p:spPr>
          <a:xfrm>
            <a:off x="5142959" y="3206807"/>
            <a:ext cx="4126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Persistent Connections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Socket Timeouts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Buffers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Worker Processes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TCP settings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SSL Settings</a:t>
            </a:r>
          </a:p>
          <a:p>
            <a:r>
              <a:rPr lang="en-US" sz="12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and more…</a:t>
            </a:r>
          </a:p>
          <a:p>
            <a:endParaRPr lang="en-US" sz="1200" dirty="0">
              <a:solidFill>
                <a:schemeClr val="bg1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14" name="Google Shape;140;p28">
            <a:extLst>
              <a:ext uri="{FF2B5EF4-FFF2-40B4-BE49-F238E27FC236}">
                <a16:creationId xmlns:a16="http://schemas.microsoft.com/office/drawing/2014/main" id="{657D5928-C73A-B14B-9B42-D690755197CA}"/>
              </a:ext>
            </a:extLst>
          </p:cNvPr>
          <p:cNvSpPr txBox="1">
            <a:spLocks/>
          </p:cNvSpPr>
          <p:nvPr/>
        </p:nvSpPr>
        <p:spPr>
          <a:xfrm>
            <a:off x="960456" y="733050"/>
            <a:ext cx="342482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Initial Tunings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6F9E42-48A8-9244-8A41-59EC5784A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39" y="1885950"/>
            <a:ext cx="3654604" cy="2436403"/>
          </a:xfrm>
          <a:prstGeom prst="rect">
            <a:avLst/>
          </a:prstGeom>
          <a:ln>
            <a:solidFill>
              <a:srgbClr val="4A86E8"/>
            </a:solidFill>
          </a:ln>
        </p:spPr>
      </p:pic>
    </p:spTree>
    <p:extLst>
      <p:ext uri="{BB962C8B-B14F-4D97-AF65-F5344CB8AC3E}">
        <p14:creationId xmlns:p14="http://schemas.microsoft.com/office/powerpoint/2010/main" val="4142239824"/>
      </p:ext>
    </p:extLst>
  </p:cSld>
  <p:clrMapOvr>
    <a:masterClrMapping/>
  </p:clrMapOvr>
</p:sld>
</file>

<file path=ppt/theme/theme1.xml><?xml version="1.0" encoding="utf-8"?>
<a:theme xmlns:a="http://schemas.openxmlformats.org/drawingml/2006/main" name="Kong Template Dar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9487</TotalTime>
  <Words>3156</Words>
  <Application>Microsoft Macintosh PowerPoint</Application>
  <PresentationFormat>On-screen Show (16:9)</PresentationFormat>
  <Paragraphs>492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Roboto Medium</vt:lpstr>
      <vt:lpstr>Roboto</vt:lpstr>
      <vt:lpstr>Wingdings</vt:lpstr>
      <vt:lpstr>Roboto Light</vt:lpstr>
      <vt:lpstr>Arial</vt:lpstr>
      <vt:lpstr>Roboto Thin</vt:lpstr>
      <vt:lpstr>Kong Template Dark</vt:lpstr>
      <vt:lpstr>PowerPoint Presentation</vt:lpstr>
      <vt:lpstr>PowerPoint Presentation</vt:lpstr>
      <vt:lpstr>Healthcare Space 300,000 Employees Thousands of APIs Fortune Six Company</vt:lpstr>
      <vt:lpstr>PowerPoint Presentation</vt:lpstr>
      <vt:lpstr>PowerPoint Presentation</vt:lpstr>
      <vt:lpstr>Gateway Selection Criteria</vt:lpstr>
      <vt:lpstr>PowerPoint Presentation</vt:lpstr>
      <vt:lpstr>PowerPoint Presentation</vt:lpstr>
      <vt:lpstr>PowerPoint Presentation</vt:lpstr>
      <vt:lpstr>Supporting Open Source</vt:lpstr>
      <vt:lpstr>PowerPoint Presentation</vt:lpstr>
      <vt:lpstr>PowerPoint Presentation</vt:lpstr>
      <vt:lpstr>PowerPoint Presentation</vt:lpstr>
      <vt:lpstr>How do we cultivate Internal experts?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Question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202</cp:revision>
  <dcterms:modified xsi:type="dcterms:W3CDTF">2019-09-25T21:13:01Z</dcterms:modified>
</cp:coreProperties>
</file>